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tags/tag5.xml" ContentType="application/vnd.openxmlformats-officedocument.presentationml.tags+xml"/>
  <Override PartName="/ppt/notesSlides/notesSlide1.xml" ContentType="application/vnd.openxmlformats-officedocument.presentationml.notesSlide+xml"/>
  <Override PartName="/ppt/comments/comment2.xml" ContentType="application/vnd.openxmlformats-officedocument.presentationml.comment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1414" r:id="rId2"/>
    <p:sldId id="1462" r:id="rId3"/>
    <p:sldId id="1451" r:id="rId4"/>
    <p:sldId id="1442" r:id="rId5"/>
    <p:sldId id="1461" r:id="rId6"/>
    <p:sldId id="1436" r:id="rId7"/>
    <p:sldId id="1460" r:id="rId8"/>
    <p:sldId id="1443" r:id="rId9"/>
    <p:sldId id="1459" r:id="rId10"/>
    <p:sldId id="145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arles D" initials="CD" lastIdx="4" clrIdx="0">
    <p:extLst>
      <p:ext uri="{19B8F6BF-5375-455C-9EA6-DF929625EA0E}">
        <p15:presenceInfo xmlns:p15="http://schemas.microsoft.com/office/powerpoint/2012/main" userId="7aa6f9c3fd0dda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66FF"/>
    <a:srgbClr val="ED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201" autoAdjust="0"/>
    <p:restoredTop sz="94660"/>
  </p:normalViewPr>
  <p:slideViewPr>
    <p:cSldViewPr snapToGrid="0">
      <p:cViewPr varScale="1">
        <p:scale>
          <a:sx n="121" d="100"/>
          <a:sy n="121" d="100"/>
        </p:scale>
        <p:origin x="192"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8-03T23:06:39.012" idx="4">
    <p:pos x="10" y="10"/>
    <p:text>Here Iam</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5-08-03T23:06:39.012" idx="3">
    <p:pos x="10" y="10"/>
    <p:text>Here Iam</p:text>
    <p:extLst>
      <p:ext uri="{C676402C-5697-4E1C-873F-D02D1690AC5C}">
        <p15:threadingInfo xmlns:p15="http://schemas.microsoft.com/office/powerpoint/2012/main" timeZoneBias="240"/>
      </p:ext>
    </p:extLst>
  </p:cm>
</p:cmLst>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8/19/25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12192000" cy="6597650"/>
          </a:xfrm>
          <a:prstGeom prst="rect">
            <a:avLst/>
          </a:prstGeom>
          <a:noFill/>
          <a:ln w="9525">
            <a:noFill/>
          </a:ln>
        </p:spPr>
      </p:pic>
      <p:sp>
        <p:nvSpPr>
          <p:cNvPr id="2051" name="Rectangle 3"/>
          <p:cNvSpPr>
            <a:spLocks noGrp="1" noChangeArrowheads="1"/>
          </p:cNvSpPr>
          <p:nvPr>
            <p:ph type="ctrTitle"/>
          </p:nvPr>
        </p:nvSpPr>
        <p:spPr>
          <a:xfrm>
            <a:off x="624417" y="620713"/>
            <a:ext cx="10943167"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626533" y="1843088"/>
            <a:ext cx="10949517"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8/19/25</a:t>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wrap="square" lIns="0" tIns="0" rIns="0" bIns="0">
            <a:normAutofit/>
          </a:bodyPr>
          <a:lstStyle>
            <a:lvl1pPr algn="l" fontAlgn="base">
              <a:defRPr sz="3200">
                <a:solidFill>
                  <a:schemeClr val="tx1">
                    <a:lumMod val="85000"/>
                    <a:lumOff val="15000"/>
                  </a:schemeClr>
                </a:solidFill>
                <a:latin typeface="Arial" panose="020B0604020202020204" pitchFamily="34" charset="0"/>
                <a:sym typeface="Arial" panose="020B0604020202020204" pitchFamily="34" charset="0"/>
              </a:defRPr>
            </a:lvl1pPr>
          </a:lstStyle>
          <a:p>
            <a:r>
              <a:rPr lang="en-US"/>
              <a:t>Click to add title</a:t>
            </a:r>
          </a:p>
        </p:txBody>
      </p:sp>
      <p:sp>
        <p:nvSpPr>
          <p:cNvPr id="3" name="日期占位符 2"/>
          <p:cNvSpPr>
            <a:spLocks noGrp="1"/>
          </p:cNvSpPr>
          <p:nvPr>
            <p:ph type="dt" sz="half" idx="10"/>
            <p:custDataLst>
              <p:tags r:id="rId2"/>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8/19/25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8/19/25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174750"/>
            <a:ext cx="538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8/19/25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8/19/25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8/19/25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8/19/25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r:embed="rId14"/>
          <a:stretch>
            <a:fillRect/>
          </a:stretch>
        </p:blipFill>
        <p:spPr>
          <a:xfrm>
            <a:off x="0" y="0"/>
            <a:ext cx="12192000"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lstStyle/>
          <a:p>
            <a:pPr lvl="0"/>
            <a:r>
              <a:rPr lang="en-US" altLang="zh-CN" dirty="0"/>
              <a:t>Click to edit Master title style</a:t>
            </a:r>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8/19/25</a:t>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cuv.hkbs.org.hk/RCUV2/EXO/3:1-11/"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www.youtube.com/watch?v=P_L-qJwsh-c&amp;ab_channel=S.D.G." TargetMode="External"/><Relationship Id="rId5" Type="http://schemas.openxmlformats.org/officeDocument/2006/relationships/hyperlink" Target="https://www.youtube.com/watch?v=WpDwMxDUhFg&amp;ab_channel=BibleStori" TargetMode="External"/><Relationship Id="rId4" Type="http://schemas.openxmlformats.org/officeDocument/2006/relationships/hyperlink" Target="https://www.biblegateway.com/audio/mclean/niv/Exod.3.1-Exod.3.11"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youtube.com/watch?v=s_vFAyOUvko&amp;list=RDs_vFAyOUvko&amp;start_radio=1&amp;ab_channel=GaiseBaba" TargetMode="External"/><Relationship Id="rId2" Type="http://schemas.openxmlformats.org/officeDocument/2006/relationships/image" Target="../media/image8.png"/><Relationship Id="rId1" Type="http://schemas.openxmlformats.org/officeDocument/2006/relationships/slideLayout" Target="../slideLayouts/slideLayout4.xml"/><Relationship Id="rId6" Type="http://schemas.openxmlformats.org/officeDocument/2006/relationships/hyperlink" Target="https://www.youtube.com/watch?v=03G52K9X2hQ&amp;list=RD03G52K9X2hQ&amp;start_radio=1&amp;ab_channel=Maranatha%21Music" TargetMode="External"/><Relationship Id="rId5" Type="http://schemas.openxmlformats.org/officeDocument/2006/relationships/hyperlink" Target="https://www.youtube.com/watch?v=a-wWKL-7Mrg" TargetMode="External"/><Relationship Id="rId4" Type="http://schemas.openxmlformats.org/officeDocument/2006/relationships/hyperlink" Target="https://www.youtube.com/watch?v=egqwh2yfkl8&amp;ab_channel=Storytimew%2FKa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dingbox.github.io/accc_2025_pp/ppt/Exodus/exo3_1_11.htm" TargetMode="Externa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4.xml.rels><?xml version="1.0" encoding="UTF-8" standalone="yes"?>
<Relationships xmlns="http://schemas.openxmlformats.org/package/2006/relationships"><Relationship Id="rId3" Type="http://schemas.openxmlformats.org/officeDocument/2006/relationships/hyperlink" Target="https://www.goodsalt.com/israelites-as-captives-prcas4205?srsltid=AfmBOoqYtxsIV9Lv4Ws6oayw6xq_OpyJk9KmmddXsk8JL5F0jUtMMZew" TargetMode="External"/><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comments" Target="../comments/commen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3" Type="http://schemas.openxmlformats.org/officeDocument/2006/relationships/hyperlink" Target="https://www.vecteezy.com/vector-art/3086613-praying-hands-line-drawing" TargetMode="Externa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47459" y="402590"/>
            <a:ext cx="5517515" cy="2423795"/>
          </a:xfrm>
        </p:spPr>
        <p:txBody>
          <a:bodyPr/>
          <a:lstStyle/>
          <a:p>
            <a:pPr algn="ctr"/>
            <a:r>
              <a:rPr lang="en-US" altLang="zh-CN" sz="4600" b="1" dirty="0">
                <a:solidFill>
                  <a:srgbClr val="FF0000"/>
                </a:solidFill>
                <a:latin typeface="DFKai-SB" panose="03000509000000000000" pitchFamily="65" charset="-120"/>
                <a:ea typeface="DFKai-SB" panose="03000509000000000000" pitchFamily="65" charset="-120"/>
              </a:rPr>
              <a:t>Exodus </a:t>
            </a:r>
            <a:r>
              <a:rPr lang="zh-CN" altLang="en-US" sz="4600" b="1" dirty="0">
                <a:solidFill>
                  <a:srgbClr val="FF0000"/>
                </a:solidFill>
                <a:latin typeface="DFKai-SB" panose="03000509000000000000" pitchFamily="65" charset="-120"/>
                <a:ea typeface="DFKai-SB" panose="03000509000000000000" pitchFamily="65" charset="-120"/>
              </a:rPr>
              <a:t>出埃及記</a:t>
            </a:r>
            <a:r>
              <a:rPr lang="en-US" altLang="zh-CN" sz="4600" b="1" dirty="0">
                <a:solidFill>
                  <a:srgbClr val="FF0000"/>
                </a:solidFill>
                <a:latin typeface="DFKai-SB" panose="03000509000000000000" pitchFamily="65" charset="-120"/>
                <a:ea typeface="DFKai-SB" panose="03000509000000000000" pitchFamily="65" charset="-120"/>
              </a:rPr>
              <a:t> 3:1-11</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r>
              <a:rPr lang="en-US" sz="3200" b="1" dirty="0">
                <a:solidFill>
                  <a:srgbClr val="3366FF"/>
                </a:solidFill>
              </a:rPr>
              <a:t>Moses and Parenting</a:t>
            </a:r>
            <a:br>
              <a:rPr lang="zh-CN" altLang="en-US" sz="4600" b="1" dirty="0">
                <a:solidFill>
                  <a:srgbClr val="FF0000"/>
                </a:solidFill>
                <a:latin typeface="DFKai-SB" panose="03000509000000000000" pitchFamily="65" charset="-120"/>
                <a:ea typeface="DFKai-SB" panose="03000509000000000000" pitchFamily="65" charset="-120"/>
              </a:rPr>
            </a:br>
            <a:r>
              <a:rPr lang="en-US" altLang="zh-CN" sz="4600" b="1" dirty="0">
                <a:solidFill>
                  <a:srgbClr val="FF0000"/>
                </a:solidFill>
                <a:latin typeface="DFKai-SB" panose="03000509000000000000" pitchFamily="65" charset="-120"/>
                <a:ea typeface="DFKai-SB" panose="03000509000000000000" pitchFamily="65" charset="-120"/>
              </a:rPr>
              <a:t> </a:t>
            </a:r>
            <a:endParaRPr lang="zh-CN" altLang="en-US" sz="4600" b="1" dirty="0">
              <a:solidFill>
                <a:srgbClr val="FF0000"/>
              </a:solidFill>
              <a:latin typeface="DFKai-SB" panose="03000509000000000000" pitchFamily="65" charset="-120"/>
              <a:ea typeface="DFKai-SB" panose="03000509000000000000" pitchFamily="65" charset="-120"/>
            </a:endParaRPr>
          </a:p>
        </p:txBody>
      </p:sp>
      <p:sp>
        <p:nvSpPr>
          <p:cNvPr id="3" name="Subtitle 2"/>
          <p:cNvSpPr>
            <a:spLocks noGrp="1"/>
          </p:cNvSpPr>
          <p:nvPr>
            <p:ph type="subTitle" idx="1"/>
          </p:nvPr>
        </p:nvSpPr>
        <p:spPr>
          <a:xfrm>
            <a:off x="7016750" y="4569460"/>
            <a:ext cx="4178935" cy="2220595"/>
          </a:xfrm>
          <a:scene3d>
            <a:camera prst="obliqueTopRight"/>
            <a:lightRig rig="threePt" dir="t"/>
          </a:scene3d>
        </p:spPr>
        <p:txBody>
          <a:bodyPr>
            <a:scene3d>
              <a:camera prst="isometricTopUp"/>
              <a:lightRig rig="threePt" dir="t"/>
            </a:scene3d>
          </a:bodyPr>
          <a:lstStyle/>
          <a:p>
            <a:pPr algn="ctr"/>
            <a:r>
              <a:rPr lang="zh-CN" altLang="en-US" sz="4400" b="1" dirty="0">
                <a:solidFill>
                  <a:srgbClr val="FFC000"/>
                </a:solidFill>
                <a:latin typeface="DFKai-SB" panose="03000509000000000000" pitchFamily="65" charset="-120"/>
                <a:ea typeface="DFKai-SB" panose="03000509000000000000" pitchFamily="65" charset="-120"/>
                <a:sym typeface="+mn-ea"/>
              </a:rPr>
              <a:t>親子靈修</a:t>
            </a:r>
            <a:br>
              <a:rPr lang="zh-CN" altLang="en-US" sz="4400" b="1" dirty="0">
                <a:solidFill>
                  <a:srgbClr val="FFC000"/>
                </a:solidFill>
                <a:latin typeface="DFKai-SB" panose="03000509000000000000" pitchFamily="65" charset="-120"/>
                <a:ea typeface="DFKai-SB" panose="03000509000000000000" pitchFamily="65" charset="-120"/>
                <a:sym typeface="+mn-ea"/>
              </a:rPr>
            </a:br>
            <a:r>
              <a:rPr lang="en-US" altLang="zh-CN" sz="4400" b="1" dirty="0">
                <a:solidFill>
                  <a:srgbClr val="FFC000"/>
                </a:solidFill>
                <a:latin typeface="DFKai-SB" panose="03000509000000000000" pitchFamily="65" charset="-120"/>
                <a:ea typeface="DFKai-SB" panose="03000509000000000000" pitchFamily="65" charset="-120"/>
                <a:sym typeface="+mn-ea"/>
              </a:rPr>
              <a:t>William</a:t>
            </a:r>
            <a:r>
              <a:rPr lang="zh-CN" altLang="en-US" sz="4400" b="1" dirty="0">
                <a:solidFill>
                  <a:srgbClr val="FFC000"/>
                </a:solidFill>
                <a:latin typeface="DFKai-SB" panose="03000509000000000000" pitchFamily="65" charset="-120"/>
                <a:ea typeface="DFKai-SB" panose="03000509000000000000" pitchFamily="65" charset="-120"/>
                <a:sym typeface="+mn-ea"/>
              </a:rPr>
              <a:t>分享</a:t>
            </a:r>
            <a:endParaRPr lang="en-US" sz="4400" b="1" dirty="0">
              <a:solidFill>
                <a:srgbClr val="FFC000"/>
              </a:solidFill>
              <a:latin typeface="DFKai-SB" panose="03000509000000000000" pitchFamily="65" charset="-120"/>
              <a:ea typeface="DFKai-SB" panose="03000509000000000000" pitchFamily="65" charset="-120"/>
            </a:endParaRPr>
          </a:p>
          <a:p>
            <a:pPr algn="ctr"/>
            <a:r>
              <a:rPr lang="en-US" sz="4400" b="1" dirty="0">
                <a:solidFill>
                  <a:srgbClr val="FFC000"/>
                </a:solidFill>
                <a:latin typeface="DFKai-SB" panose="03000509000000000000" pitchFamily="65" charset="-120"/>
                <a:ea typeface="DFKai-SB" panose="03000509000000000000" pitchFamily="65" charset="-120"/>
              </a:rPr>
              <a:t>08-01-2025</a:t>
            </a:r>
          </a:p>
        </p:txBody>
      </p:sp>
      <p:sp>
        <p:nvSpPr>
          <p:cNvPr id="8" name="Text Box 7"/>
          <p:cNvSpPr txBox="1"/>
          <p:nvPr/>
        </p:nvSpPr>
        <p:spPr>
          <a:xfrm>
            <a:off x="876300" y="2642235"/>
            <a:ext cx="4064000" cy="368300"/>
          </a:xfrm>
          <a:prstGeom prst="rect">
            <a:avLst/>
          </a:prstGeom>
          <a:noFill/>
        </p:spPr>
        <p:txBody>
          <a:bodyPr wrap="square" rtlCol="0">
            <a:spAutoFit/>
          </a:bodyPr>
          <a:lstStyle/>
          <a:p>
            <a:endParaRPr lang="en-US"/>
          </a:p>
        </p:txBody>
      </p:sp>
      <p:sp>
        <p:nvSpPr>
          <p:cNvPr id="4" name="Text Box 3"/>
          <p:cNvSpPr txBox="1"/>
          <p:nvPr/>
        </p:nvSpPr>
        <p:spPr>
          <a:xfrm>
            <a:off x="114416" y="4310134"/>
            <a:ext cx="5359791" cy="386441"/>
          </a:xfrm>
          <a:prstGeom prst="rect">
            <a:avLst/>
          </a:prstGeom>
          <a:noFill/>
        </p:spPr>
        <p:txBody>
          <a:bodyPr wrap="square" rtlCol="0" anchor="t">
            <a:noAutofit/>
          </a:bodyPr>
          <a:lstStyle/>
          <a:p>
            <a:pPr algn="ctr"/>
            <a:r>
              <a:rPr lang="en-US" altLang="en-US" dirty="0"/>
              <a:t>https://</a:t>
            </a:r>
            <a:r>
              <a:rPr lang="en-US" altLang="en-US" dirty="0" err="1"/>
              <a:t>ffoz.org</a:t>
            </a:r>
            <a:r>
              <a:rPr lang="en-US" altLang="en-US" dirty="0"/>
              <a:t>/</a:t>
            </a:r>
            <a:r>
              <a:rPr lang="en-US" altLang="en-US" dirty="0" err="1"/>
              <a:t>torahportions</a:t>
            </a:r>
            <a:r>
              <a:rPr lang="en-US" altLang="en-US" dirty="0"/>
              <a:t>/parashah/</a:t>
            </a:r>
            <a:r>
              <a:rPr lang="en-US" altLang="en-US" dirty="0" err="1"/>
              <a:t>shemot</a:t>
            </a:r>
            <a:endParaRPr lang="en-US" altLang="en-US" dirty="0"/>
          </a:p>
        </p:txBody>
      </p:sp>
      <p:pic>
        <p:nvPicPr>
          <p:cNvPr id="6" name="Picture 5">
            <a:extLst>
              <a:ext uri="{FF2B5EF4-FFF2-40B4-BE49-F238E27FC236}">
                <a16:creationId xmlns:a16="http://schemas.microsoft.com/office/drawing/2014/main" id="{7AEA79C7-465B-0866-8935-E3DB3555E121}"/>
              </a:ext>
            </a:extLst>
          </p:cNvPr>
          <p:cNvPicPr>
            <a:picLocks noChangeAspect="1"/>
          </p:cNvPicPr>
          <p:nvPr/>
        </p:nvPicPr>
        <p:blipFill>
          <a:blip r:embed="rId2"/>
          <a:stretch>
            <a:fillRect/>
          </a:stretch>
        </p:blipFill>
        <p:spPr>
          <a:xfrm>
            <a:off x="492369" y="475468"/>
            <a:ext cx="5855090" cy="3903393"/>
          </a:xfrm>
          <a:prstGeom prst="rect">
            <a:avLst/>
          </a:prstGeom>
        </p:spPr>
      </p:pic>
      <p:graphicFrame>
        <p:nvGraphicFramePr>
          <p:cNvPr id="5" name="Table 4">
            <a:extLst>
              <a:ext uri="{FF2B5EF4-FFF2-40B4-BE49-F238E27FC236}">
                <a16:creationId xmlns:a16="http://schemas.microsoft.com/office/drawing/2014/main" id="{C478FF19-77F3-D465-9E6C-9EE2D0285A0D}"/>
              </a:ext>
            </a:extLst>
          </p:cNvPr>
          <p:cNvGraphicFramePr>
            <a:graphicFrameLocks noGrp="1"/>
          </p:cNvGraphicFramePr>
          <p:nvPr>
            <p:extLst>
              <p:ext uri="{D42A27DB-BD31-4B8C-83A1-F6EECF244321}">
                <p14:modId xmlns:p14="http://schemas.microsoft.com/office/powerpoint/2010/main" val="2314182030"/>
              </p:ext>
            </p:extLst>
          </p:nvPr>
        </p:nvGraphicFramePr>
        <p:xfrm>
          <a:off x="114416" y="4847304"/>
          <a:ext cx="6276071" cy="1854200"/>
        </p:xfrm>
        <a:graphic>
          <a:graphicData uri="http://schemas.openxmlformats.org/drawingml/2006/table">
            <a:tbl>
              <a:tblPr firstRow="1" bandRow="1">
                <a:tableStyleId>{5C22544A-7EE6-4342-B048-85BDC9FD1C3A}</a:tableStyleId>
              </a:tblPr>
              <a:tblGrid>
                <a:gridCol w="373380">
                  <a:extLst>
                    <a:ext uri="{9D8B030D-6E8A-4147-A177-3AD203B41FA5}">
                      <a16:colId xmlns:a16="http://schemas.microsoft.com/office/drawing/2014/main" val="1040163147"/>
                    </a:ext>
                  </a:extLst>
                </a:gridCol>
                <a:gridCol w="5031182">
                  <a:extLst>
                    <a:ext uri="{9D8B030D-6E8A-4147-A177-3AD203B41FA5}">
                      <a16:colId xmlns:a16="http://schemas.microsoft.com/office/drawing/2014/main" val="1627170691"/>
                    </a:ext>
                  </a:extLst>
                </a:gridCol>
                <a:gridCol w="871509">
                  <a:extLst>
                    <a:ext uri="{9D8B030D-6E8A-4147-A177-3AD203B41FA5}">
                      <a16:colId xmlns:a16="http://schemas.microsoft.com/office/drawing/2014/main" val="1795012203"/>
                    </a:ext>
                  </a:extLst>
                </a:gridCol>
              </a:tblGrid>
              <a:tr h="370840">
                <a:tc>
                  <a:txBody>
                    <a:bodyPr/>
                    <a:lstStyle/>
                    <a:p>
                      <a:endParaRPr lang="en-US" dirty="0"/>
                    </a:p>
                  </a:txBody>
                  <a:tcPr/>
                </a:tc>
                <a:tc>
                  <a:txBody>
                    <a:bodyPr/>
                    <a:lstStyle/>
                    <a:p>
                      <a:r>
                        <a:rPr lang="en-US" dirty="0"/>
                        <a:t>Bible Reading Exodus 3:1-11 (Optional)</a:t>
                      </a:r>
                    </a:p>
                  </a:txBody>
                  <a:tcPr/>
                </a:tc>
                <a:tc>
                  <a:txBody>
                    <a:bodyPr/>
                    <a:lstStyle/>
                    <a:p>
                      <a:r>
                        <a:rPr lang="en-US" dirty="0"/>
                        <a:t>Time</a:t>
                      </a:r>
                    </a:p>
                  </a:txBody>
                  <a:tcPr/>
                </a:tc>
                <a:extLst>
                  <a:ext uri="{0D108BD9-81ED-4DB2-BD59-A6C34878D82A}">
                    <a16:rowId xmlns:a16="http://schemas.microsoft.com/office/drawing/2014/main" val="847334649"/>
                  </a:ext>
                </a:extLst>
              </a:tr>
              <a:tr h="370840">
                <a:tc>
                  <a:txBody>
                    <a:bodyPr/>
                    <a:lstStyle/>
                    <a:p>
                      <a:r>
                        <a:rPr lang="en-US" dirty="0"/>
                        <a:t>1</a:t>
                      </a:r>
                    </a:p>
                  </a:txBody>
                  <a:tcPr/>
                </a:tc>
                <a:tc>
                  <a:txBody>
                    <a:bodyPr/>
                    <a:lstStyle/>
                    <a:p>
                      <a:r>
                        <a:rPr lang="en-US" dirty="0">
                          <a:hlinkClick r:id="rId3"/>
                        </a:rPr>
                        <a:t>CUV in Chinese or Cantonese (Audio) </a:t>
                      </a:r>
                      <a:endParaRPr lang="en-US" dirty="0"/>
                    </a:p>
                  </a:txBody>
                  <a:tcPr/>
                </a:tc>
                <a:tc>
                  <a:txBody>
                    <a:bodyPr/>
                    <a:lstStyle/>
                    <a:p>
                      <a:r>
                        <a:rPr lang="en-US" dirty="0"/>
                        <a:t>4 min</a:t>
                      </a:r>
                    </a:p>
                  </a:txBody>
                  <a:tcPr/>
                </a:tc>
                <a:extLst>
                  <a:ext uri="{0D108BD9-81ED-4DB2-BD59-A6C34878D82A}">
                    <a16:rowId xmlns:a16="http://schemas.microsoft.com/office/drawing/2014/main" val="3802836193"/>
                  </a:ext>
                </a:extLst>
              </a:tr>
              <a:tr h="370840">
                <a:tc>
                  <a:txBody>
                    <a:bodyPr/>
                    <a:lstStyle/>
                    <a:p>
                      <a:r>
                        <a:rPr lang="en-US" dirty="0"/>
                        <a:t>2</a:t>
                      </a:r>
                    </a:p>
                  </a:txBody>
                  <a:tcPr/>
                </a:tc>
                <a:tc>
                  <a:txBody>
                    <a:bodyPr/>
                    <a:lstStyle/>
                    <a:p>
                      <a:r>
                        <a:rPr lang="en-US" dirty="0">
                          <a:hlinkClick r:id="rId4"/>
                        </a:rPr>
                        <a:t>NIV Bible Reading in English (Audio)</a:t>
                      </a:r>
                      <a:endParaRPr lang="en-US" dirty="0"/>
                    </a:p>
                  </a:txBody>
                  <a:tcPr/>
                </a:tc>
                <a:tc>
                  <a:txBody>
                    <a:bodyPr/>
                    <a:lstStyle/>
                    <a:p>
                      <a:r>
                        <a:rPr lang="en-US" dirty="0"/>
                        <a:t>4 min</a:t>
                      </a:r>
                    </a:p>
                  </a:txBody>
                  <a:tcPr/>
                </a:tc>
                <a:extLst>
                  <a:ext uri="{0D108BD9-81ED-4DB2-BD59-A6C34878D82A}">
                    <a16:rowId xmlns:a16="http://schemas.microsoft.com/office/drawing/2014/main" val="1486004473"/>
                  </a:ext>
                </a:extLst>
              </a:tr>
              <a:tr h="370840">
                <a:tc>
                  <a:txBody>
                    <a:bodyPr/>
                    <a:lstStyle/>
                    <a:p>
                      <a:r>
                        <a:rPr lang="en-US" dirty="0"/>
                        <a:t>3</a:t>
                      </a:r>
                    </a:p>
                  </a:txBody>
                  <a:tcPr/>
                </a:tc>
                <a:tc>
                  <a:txBody>
                    <a:bodyPr/>
                    <a:lstStyle/>
                    <a:p>
                      <a:r>
                        <a:rPr lang="en-US" dirty="0">
                          <a:hlinkClick r:id="rId5"/>
                        </a:rPr>
                        <a:t>Moses &amp; Burning Bush English (ChildrenVideo)</a:t>
                      </a:r>
                      <a:endParaRPr lang="en-US" dirty="0"/>
                    </a:p>
                  </a:txBody>
                  <a:tcPr/>
                </a:tc>
                <a:tc>
                  <a:txBody>
                    <a:bodyPr/>
                    <a:lstStyle/>
                    <a:p>
                      <a:r>
                        <a:rPr lang="en-US" dirty="0"/>
                        <a:t>3 min</a:t>
                      </a:r>
                    </a:p>
                  </a:txBody>
                  <a:tcPr/>
                </a:tc>
                <a:extLst>
                  <a:ext uri="{0D108BD9-81ED-4DB2-BD59-A6C34878D82A}">
                    <a16:rowId xmlns:a16="http://schemas.microsoft.com/office/drawing/2014/main" val="2823025288"/>
                  </a:ext>
                </a:extLst>
              </a:tr>
              <a:tr h="370840">
                <a:tc>
                  <a:txBody>
                    <a:bodyPr/>
                    <a:lstStyle/>
                    <a:p>
                      <a:r>
                        <a:rPr lang="en-US" dirty="0"/>
                        <a:t>4</a:t>
                      </a:r>
                    </a:p>
                  </a:txBody>
                  <a:tcPr/>
                </a:tc>
                <a:tc>
                  <a:txBody>
                    <a:bodyPr/>
                    <a:lstStyle/>
                    <a:p>
                      <a:r>
                        <a:rPr lang="en-US" dirty="0">
                          <a:hlinkClick r:id="rId6"/>
                        </a:rPr>
                        <a:t>Chinese Video</a:t>
                      </a:r>
                      <a:endParaRPr lang="en-US" dirty="0"/>
                    </a:p>
                  </a:txBody>
                  <a:tcPr/>
                </a:tc>
                <a:tc>
                  <a:txBody>
                    <a:bodyPr/>
                    <a:lstStyle/>
                    <a:p>
                      <a:r>
                        <a:rPr lang="en-US" dirty="0"/>
                        <a:t>6 min</a:t>
                      </a:r>
                    </a:p>
                  </a:txBody>
                  <a:tcPr/>
                </a:tc>
                <a:extLst>
                  <a:ext uri="{0D108BD9-81ED-4DB2-BD59-A6C34878D82A}">
                    <a16:rowId xmlns:a16="http://schemas.microsoft.com/office/drawing/2014/main" val="4250529531"/>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7" name="Content Placeholder 6" descr="Screenshot 2025-07-31 213648"/>
          <p:cNvPicPr>
            <a:picLocks noGrp="1" noChangeAspect="1"/>
          </p:cNvPicPr>
          <p:nvPr>
            <p:ph sz="half" idx="2"/>
          </p:nvPr>
        </p:nvPicPr>
        <p:blipFill>
          <a:blip r:embed="rId2"/>
          <a:srcRect r="15739" b="9740"/>
          <a:stretch>
            <a:fillRect/>
          </a:stretch>
        </p:blipFill>
        <p:spPr>
          <a:xfrm>
            <a:off x="6443980" y="633095"/>
            <a:ext cx="5289550" cy="3101975"/>
          </a:xfrm>
          <a:prstGeom prst="rect">
            <a:avLst/>
          </a:prstGeom>
        </p:spPr>
      </p:pic>
      <p:sp>
        <p:nvSpPr>
          <p:cNvPr id="6" name="Text Box 5"/>
          <p:cNvSpPr txBox="1"/>
          <p:nvPr/>
        </p:nvSpPr>
        <p:spPr>
          <a:xfrm>
            <a:off x="458470" y="2784108"/>
            <a:ext cx="5203191" cy="3046988"/>
          </a:xfrm>
          <a:prstGeom prst="rect">
            <a:avLst/>
          </a:prstGeom>
          <a:noFill/>
        </p:spPr>
        <p:txBody>
          <a:bodyPr wrap="square" rtlCol="0" anchor="t">
            <a:spAutoFit/>
          </a:bodyPr>
          <a:lstStyle/>
          <a:p>
            <a:pPr marL="635" indent="-635">
              <a:buNone/>
            </a:pPr>
            <a:r>
              <a:rPr lang="en-US" altLang="en-US" sz="2400" dirty="0">
                <a:sym typeface="+mn-ea"/>
              </a:rPr>
              <a:t>2.</a:t>
            </a:r>
            <a:r>
              <a:rPr lang="en-US" altLang="en-US" sz="2400" dirty="0">
                <a:sym typeface="+mn-ea"/>
                <a:hlinkClick r:id="rId3"/>
              </a:rPr>
              <a:t>No Turning Back</a:t>
            </a:r>
            <a:endParaRPr lang="en-US" altLang="en-US" sz="2400" dirty="0">
              <a:sym typeface="+mn-ea"/>
            </a:endParaRPr>
          </a:p>
          <a:p>
            <a:pPr marL="635" indent="-635">
              <a:buNone/>
            </a:pPr>
            <a:r>
              <a:rPr lang="en-US" altLang="en-US" sz="2400" dirty="0">
                <a:solidFill>
                  <a:srgbClr val="FF0000"/>
                </a:solidFill>
                <a:sym typeface="+mn-ea"/>
              </a:rPr>
              <a:t>https://</a:t>
            </a:r>
            <a:r>
              <a:rPr lang="en-US" altLang="en-US" sz="2400" dirty="0" err="1">
                <a:solidFill>
                  <a:srgbClr val="FF0000"/>
                </a:solidFill>
                <a:sym typeface="+mn-ea"/>
              </a:rPr>
              <a:t>www.youtube.com</a:t>
            </a:r>
            <a:r>
              <a:rPr lang="en-US" altLang="en-US" sz="2400" dirty="0">
                <a:solidFill>
                  <a:srgbClr val="FF0000"/>
                </a:solidFill>
                <a:sym typeface="+mn-ea"/>
              </a:rPr>
              <a:t>/</a:t>
            </a:r>
            <a:r>
              <a:rPr lang="en-US" altLang="en-US" sz="2400" dirty="0" err="1">
                <a:solidFill>
                  <a:srgbClr val="FF0000"/>
                </a:solidFill>
                <a:sym typeface="+mn-ea"/>
              </a:rPr>
              <a:t>watch?v</a:t>
            </a:r>
            <a:r>
              <a:rPr lang="en-US" altLang="en-US" sz="2400" dirty="0">
                <a:solidFill>
                  <a:srgbClr val="FF0000"/>
                </a:solidFill>
                <a:sym typeface="+mn-ea"/>
              </a:rPr>
              <a:t>=</a:t>
            </a:r>
            <a:r>
              <a:rPr lang="en-US" altLang="en-US" sz="2400" dirty="0" err="1">
                <a:solidFill>
                  <a:srgbClr val="FF0000"/>
                </a:solidFill>
                <a:sym typeface="+mn-ea"/>
              </a:rPr>
              <a:t>s_vFAyOUvko&amp;list</a:t>
            </a:r>
            <a:r>
              <a:rPr lang="en-US" altLang="en-US" sz="2400" dirty="0">
                <a:solidFill>
                  <a:srgbClr val="FF0000"/>
                </a:solidFill>
                <a:sym typeface="+mn-ea"/>
              </a:rPr>
              <a:t>=</a:t>
            </a:r>
            <a:r>
              <a:rPr lang="en-US" altLang="en-US" sz="2400" dirty="0" err="1">
                <a:solidFill>
                  <a:srgbClr val="FF0000"/>
                </a:solidFill>
                <a:sym typeface="+mn-ea"/>
              </a:rPr>
              <a:t>RDs_vFAyOUvko&amp;start_radio</a:t>
            </a:r>
            <a:r>
              <a:rPr lang="en-US" altLang="en-US" sz="2400" dirty="0">
                <a:solidFill>
                  <a:srgbClr val="FF0000"/>
                </a:solidFill>
                <a:sym typeface="+mn-ea"/>
              </a:rPr>
              <a:t>=1&amp;ab_channel=</a:t>
            </a:r>
            <a:r>
              <a:rPr lang="en-US" altLang="en-US" sz="2400" dirty="0" err="1">
                <a:solidFill>
                  <a:srgbClr val="FF0000"/>
                </a:solidFill>
                <a:sym typeface="+mn-ea"/>
              </a:rPr>
              <a:t>GaiseBaba</a:t>
            </a:r>
            <a:endParaRPr lang="en-US" altLang="en-US" sz="2400" dirty="0">
              <a:solidFill>
                <a:srgbClr val="00B050"/>
              </a:solidFill>
            </a:endParaRPr>
          </a:p>
          <a:p>
            <a:pPr marL="915035" indent="-915035" algn="l">
              <a:buNone/>
            </a:pPr>
            <a:r>
              <a:rPr lang="en-US" altLang="en-US" sz="2400" dirty="0">
                <a:sym typeface="+mn-ea"/>
              </a:rPr>
              <a:t>         Christian Kids</a:t>
            </a:r>
          </a:p>
          <a:p>
            <a:pPr marL="915035" indent="-915035" algn="l">
              <a:buNone/>
            </a:pPr>
            <a:endParaRPr lang="en-US" altLang="en-US" sz="2400" dirty="0">
              <a:sym typeface="+mn-ea"/>
            </a:endParaRPr>
          </a:p>
          <a:p>
            <a:pPr marL="915035" indent="-915035" algn="l">
              <a:buNone/>
            </a:pPr>
            <a:r>
              <a:rPr lang="en-US" altLang="en-US" sz="2400" dirty="0">
                <a:sym typeface="+mn-ea"/>
              </a:rPr>
              <a:t>3. </a:t>
            </a:r>
            <a:r>
              <a:rPr lang="en-US" altLang="en-US" sz="2400" dirty="0">
                <a:sym typeface="+mn-ea"/>
                <a:hlinkClick r:id="rId4"/>
              </a:rPr>
              <a:t> Q&amp;A for Children</a:t>
            </a:r>
            <a:endParaRPr lang="en-US" altLang="en-US" sz="2400" dirty="0">
              <a:sym typeface="+mn-ea"/>
            </a:endParaRPr>
          </a:p>
        </p:txBody>
      </p:sp>
      <p:sp>
        <p:nvSpPr>
          <p:cNvPr id="8" name="Text Box 7"/>
          <p:cNvSpPr txBox="1"/>
          <p:nvPr/>
        </p:nvSpPr>
        <p:spPr>
          <a:xfrm>
            <a:off x="6443980" y="3938270"/>
            <a:ext cx="5399405" cy="2308324"/>
          </a:xfrm>
          <a:prstGeom prst="rect">
            <a:avLst/>
          </a:prstGeom>
          <a:noFill/>
        </p:spPr>
        <p:txBody>
          <a:bodyPr wrap="square" rtlCol="0" anchor="t">
            <a:spAutoFit/>
          </a:bodyPr>
          <a:lstStyle/>
          <a:p>
            <a:pPr marL="0" indent="0" algn="l">
              <a:buNone/>
            </a:pPr>
            <a:r>
              <a:rPr lang="en-US" altLang="en-US" sz="2000" dirty="0">
                <a:sym typeface="+mn-ea"/>
              </a:rPr>
              <a:t>4</a:t>
            </a:r>
            <a:r>
              <a:rPr lang="en-US" altLang="en-US" sz="2400" dirty="0">
                <a:sym typeface="+mn-ea"/>
              </a:rPr>
              <a:t>.</a:t>
            </a:r>
            <a:r>
              <a:rPr lang="en-US" altLang="en-US" sz="2400" dirty="0">
                <a:solidFill>
                  <a:srgbClr val="FF0000"/>
                </a:solidFill>
                <a:sym typeface="+mn-ea"/>
              </a:rPr>
              <a:t> The Song of Moses </a:t>
            </a:r>
            <a:r>
              <a:rPr lang="en-US" altLang="en-US" sz="2400" dirty="0">
                <a:solidFill>
                  <a:srgbClr val="00B050"/>
                </a:solidFill>
                <a:sym typeface="+mn-ea"/>
                <a:hlinkClick r:id="rId5"/>
              </a:rPr>
              <a:t>https://www.youtube.com/watch?v=a-wWKL-7Mrg</a:t>
            </a:r>
            <a:endParaRPr lang="en-US" altLang="en-US" sz="2400" dirty="0">
              <a:solidFill>
                <a:srgbClr val="00B050"/>
              </a:solidFill>
              <a:sym typeface="+mn-ea"/>
            </a:endParaRPr>
          </a:p>
          <a:p>
            <a:pPr marL="0" indent="0" algn="l">
              <a:buNone/>
            </a:pPr>
            <a:r>
              <a:rPr lang="en-US" altLang="en-US" sz="2400" dirty="0">
                <a:sym typeface="+mn-ea"/>
              </a:rPr>
              <a:t>The Song of Moses Like You've Never Heard Before | Christian Worship Song/  World Wide Worship</a:t>
            </a:r>
          </a:p>
        </p:txBody>
      </p:sp>
      <p:sp>
        <p:nvSpPr>
          <p:cNvPr id="3" name="TextBox 2">
            <a:extLst>
              <a:ext uri="{FF2B5EF4-FFF2-40B4-BE49-F238E27FC236}">
                <a16:creationId xmlns:a16="http://schemas.microsoft.com/office/drawing/2014/main" id="{E62A7085-3E1A-8958-EBFB-9B1FC3D4F089}"/>
              </a:ext>
            </a:extLst>
          </p:cNvPr>
          <p:cNvSpPr txBox="1"/>
          <p:nvPr/>
        </p:nvSpPr>
        <p:spPr>
          <a:xfrm>
            <a:off x="575366" y="1053762"/>
            <a:ext cx="4969397" cy="1200329"/>
          </a:xfrm>
          <a:prstGeom prst="rect">
            <a:avLst/>
          </a:prstGeom>
          <a:noFill/>
        </p:spPr>
        <p:txBody>
          <a:bodyPr wrap="square" rtlCol="0">
            <a:spAutoFit/>
          </a:bodyPr>
          <a:lstStyle/>
          <a:p>
            <a:r>
              <a:rPr lang="en-US" dirty="0"/>
              <a:t>1. </a:t>
            </a:r>
            <a:r>
              <a:rPr lang="en-US" dirty="0">
                <a:hlinkClick r:id="rId6"/>
              </a:rPr>
              <a:t>Here I am. (Kids)</a:t>
            </a:r>
            <a:endParaRPr lang="en-US" dirty="0"/>
          </a:p>
          <a:p>
            <a:r>
              <a:rPr lang="en-US" dirty="0">
                <a:hlinkClick r:id="rId6"/>
              </a:rPr>
              <a:t>https://www.youtube.com/watch?v=03G52K9X2hQ&amp;list=RD03G52K9X2hQ&amp;start_radio=1&amp;ab_channel=Maranatha%21Music</a:t>
            </a:r>
            <a:r>
              <a:rPr lang="en-US" dirty="0"/>
              <a: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hlinkClick r:id="rId2"/>
            <a:extLst>
              <a:ext uri="{FF2B5EF4-FFF2-40B4-BE49-F238E27FC236}">
                <a16:creationId xmlns:a16="http://schemas.microsoft.com/office/drawing/2014/main" id="{52B1FD96-4578-CD5F-974A-002433B216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8549" y="887395"/>
            <a:ext cx="7772400" cy="3964511"/>
          </a:xfrm>
          <a:prstGeom prst="rect">
            <a:avLst/>
          </a:prstGeom>
        </p:spPr>
      </p:pic>
      <p:sp>
        <p:nvSpPr>
          <p:cNvPr id="11" name="TextBox 10">
            <a:extLst>
              <a:ext uri="{FF2B5EF4-FFF2-40B4-BE49-F238E27FC236}">
                <a16:creationId xmlns:a16="http://schemas.microsoft.com/office/drawing/2014/main" id="{A1DBC61D-7554-C347-276E-03C605C3D5DA}"/>
              </a:ext>
            </a:extLst>
          </p:cNvPr>
          <p:cNvSpPr txBox="1"/>
          <p:nvPr/>
        </p:nvSpPr>
        <p:spPr>
          <a:xfrm>
            <a:off x="1978549" y="4851906"/>
            <a:ext cx="7547288" cy="369332"/>
          </a:xfrm>
          <a:prstGeom prst="rect">
            <a:avLst/>
          </a:prstGeom>
          <a:noFill/>
        </p:spPr>
        <p:txBody>
          <a:bodyPr wrap="square">
            <a:spAutoFit/>
          </a:bodyPr>
          <a:lstStyle/>
          <a:p>
            <a:r>
              <a:rPr lang="en-US" dirty="0">
                <a:hlinkClick r:id="rId2"/>
              </a:rPr>
              <a:t>https://</a:t>
            </a:r>
            <a:r>
              <a:rPr lang="en-US" dirty="0" err="1">
                <a:hlinkClick r:id="rId2"/>
              </a:rPr>
              <a:t>wdingbox.github.io</a:t>
            </a:r>
            <a:r>
              <a:rPr lang="en-US" dirty="0">
                <a:hlinkClick r:id="rId2"/>
              </a:rPr>
              <a:t>/accc_2025_pp/ppt/Exodus/exo3_1_11.htm</a:t>
            </a:r>
            <a:endParaRPr lang="en-US" dirty="0"/>
          </a:p>
        </p:txBody>
      </p:sp>
      <p:sp>
        <p:nvSpPr>
          <p:cNvPr id="15" name="TextBox 14">
            <a:extLst>
              <a:ext uri="{FF2B5EF4-FFF2-40B4-BE49-F238E27FC236}">
                <a16:creationId xmlns:a16="http://schemas.microsoft.com/office/drawing/2014/main" id="{AAA7BB8A-7F1A-9DDA-C195-4605991F7281}"/>
              </a:ext>
            </a:extLst>
          </p:cNvPr>
          <p:cNvSpPr txBox="1"/>
          <p:nvPr/>
        </p:nvSpPr>
        <p:spPr>
          <a:xfrm>
            <a:off x="1978549" y="5324274"/>
            <a:ext cx="6099348" cy="369332"/>
          </a:xfrm>
          <a:prstGeom prst="rect">
            <a:avLst/>
          </a:prstGeom>
          <a:noFill/>
        </p:spPr>
        <p:txBody>
          <a:bodyPr wrap="square">
            <a:spAutoFit/>
          </a:bodyPr>
          <a:lstStyle/>
          <a:p>
            <a:r>
              <a:rPr lang="en-US" dirty="0"/>
              <a:t>Exodus 3:1-11. (Video </a:t>
            </a:r>
            <a:r>
              <a:rPr lang="en-US" dirty="0" err="1"/>
              <a:t>Youtube</a:t>
            </a:r>
            <a:r>
              <a:rPr lang="en-US"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582613"/>
          </a:xfrm>
        </p:spPr>
        <p:txBody>
          <a:bodyPr/>
          <a:lstStyle/>
          <a:p>
            <a:pPr algn="ctr"/>
            <a:r>
              <a:rPr lang="zh-CN" altLang="en-US" dirty="0"/>
              <a:t>出埃及記</a:t>
            </a:r>
            <a:r>
              <a:rPr lang="en-US" altLang="zh-CN" dirty="0"/>
              <a:t>(Exodus) 3:1-11 </a:t>
            </a:r>
            <a:r>
              <a:rPr lang="zh-CN" altLang="en-US" dirty="0"/>
              <a:t>簡介</a:t>
            </a:r>
          </a:p>
        </p:txBody>
      </p:sp>
      <p:graphicFrame>
        <p:nvGraphicFramePr>
          <p:cNvPr id="4" name="Content Placeholder 3"/>
          <p:cNvGraphicFramePr>
            <a:graphicFrameLocks noGrp="1"/>
          </p:cNvGraphicFramePr>
          <p:nvPr>
            <p:ph idx="1"/>
            <p:custDataLst>
              <p:tags r:id="rId1"/>
            </p:custDataLst>
            <p:extLst>
              <p:ext uri="{D42A27DB-BD31-4B8C-83A1-F6EECF244321}">
                <p14:modId xmlns:p14="http://schemas.microsoft.com/office/powerpoint/2010/main" val="2572393007"/>
              </p:ext>
            </p:extLst>
          </p:nvPr>
        </p:nvGraphicFramePr>
        <p:xfrm>
          <a:off x="475615" y="1361440"/>
          <a:ext cx="11378565" cy="4785360"/>
        </p:xfrm>
        <a:graphic>
          <a:graphicData uri="http://schemas.openxmlformats.org/drawingml/2006/table">
            <a:tbl>
              <a:tblPr firstRow="1" bandRow="1">
                <a:tableStyleId>{5C22544A-7EE6-4342-B048-85BDC9FD1C3A}</a:tableStyleId>
              </a:tblPr>
              <a:tblGrid>
                <a:gridCol w="1468755">
                  <a:extLst>
                    <a:ext uri="{9D8B030D-6E8A-4147-A177-3AD203B41FA5}">
                      <a16:colId xmlns:a16="http://schemas.microsoft.com/office/drawing/2014/main" val="20000"/>
                    </a:ext>
                  </a:extLst>
                </a:gridCol>
                <a:gridCol w="9909810">
                  <a:extLst>
                    <a:ext uri="{9D8B030D-6E8A-4147-A177-3AD203B41FA5}">
                      <a16:colId xmlns:a16="http://schemas.microsoft.com/office/drawing/2014/main" val="20001"/>
                    </a:ext>
                  </a:extLst>
                </a:gridCol>
              </a:tblGrid>
              <a:tr h="265828">
                <a:tc>
                  <a:txBody>
                    <a:bodyPr/>
                    <a:lstStyle/>
                    <a:p>
                      <a:pPr algn="ctr">
                        <a:buNone/>
                      </a:pPr>
                      <a:r>
                        <a:rPr lang="en-US" altLang="zh-CN" sz="2400" dirty="0">
                          <a:sym typeface="+mn-ea"/>
                        </a:rPr>
                        <a:t>Key Figures</a:t>
                      </a:r>
                      <a:r>
                        <a:rPr lang="zh-CN" altLang="en-US" sz="2400" dirty="0">
                          <a:sym typeface="+mn-ea"/>
                        </a:rPr>
                        <a:t>要人</a:t>
                      </a:r>
                      <a:endParaRPr lang="en-US" altLang="en-US" sz="2400" dirty="0">
                        <a:sym typeface="+mn-ea"/>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400" dirty="0">
                          <a:sym typeface="+mn-ea"/>
                        </a:rPr>
                        <a:t>The Establishment of a Trilateral Relationship: </a:t>
                      </a:r>
                      <a:br>
                        <a:rPr lang="en-US" altLang="zh-CN" sz="2400" dirty="0">
                          <a:sym typeface="+mn-ea"/>
                        </a:rPr>
                      </a:br>
                      <a:r>
                        <a:rPr lang="en-US" altLang="zh-CN" sz="2400" i="1" dirty="0">
                          <a:sym typeface="+mn-ea"/>
                        </a:rPr>
                        <a:t>God-Moses-Israelites</a:t>
                      </a:r>
                      <a:br>
                        <a:rPr lang="en-US" altLang="zh-CN" sz="2400" dirty="0">
                          <a:sym typeface="+mn-ea"/>
                        </a:rPr>
                      </a:br>
                      <a:r>
                        <a:rPr lang="en-US" altLang="zh-CN" sz="2400" dirty="0">
                          <a:sym typeface="+mn-ea"/>
                        </a:rPr>
                        <a:t>(</a:t>
                      </a:r>
                      <a:r>
                        <a:rPr lang="zh-CN" altLang="en-US" sz="2400" dirty="0">
                          <a:sym typeface="+mn-ea"/>
                        </a:rPr>
                        <a:t>神</a:t>
                      </a:r>
                      <a:r>
                        <a:rPr lang="en-US" altLang="zh-CN" sz="2400" dirty="0">
                          <a:sym typeface="+mn-ea"/>
                        </a:rPr>
                        <a:t>-</a:t>
                      </a:r>
                      <a:r>
                        <a:rPr lang="zh-CN" altLang="en-US" sz="2400" dirty="0">
                          <a:sym typeface="+mn-ea"/>
                        </a:rPr>
                        <a:t>摩西</a:t>
                      </a:r>
                      <a:r>
                        <a:rPr lang="en-US" altLang="zh-CN" sz="2400" dirty="0">
                          <a:sym typeface="+mn-ea"/>
                        </a:rPr>
                        <a:t>-</a:t>
                      </a:r>
                      <a:r>
                        <a:rPr lang="zh-CN" altLang="en-US" sz="2400" dirty="0">
                          <a:sym typeface="+mn-ea"/>
                        </a:rPr>
                        <a:t>以色列人</a:t>
                      </a:r>
                      <a:r>
                        <a:rPr lang="en-US" altLang="zh-CN" sz="2400" dirty="0">
                          <a:sym typeface="+mn-ea"/>
                        </a:rPr>
                        <a:t>)</a:t>
                      </a:r>
                      <a:r>
                        <a:rPr lang="zh-CN" altLang="en-US" sz="2400" dirty="0">
                          <a:sym typeface="+mn-ea"/>
                        </a:rPr>
                        <a:t> 三边关系的建立</a:t>
                      </a:r>
                    </a:p>
                  </a:txBody>
                  <a:tcPr/>
                </a:tc>
                <a:extLst>
                  <a:ext uri="{0D108BD9-81ED-4DB2-BD59-A6C34878D82A}">
                    <a16:rowId xmlns:a16="http://schemas.microsoft.com/office/drawing/2014/main" val="10000"/>
                  </a:ext>
                </a:extLst>
              </a:tr>
              <a:tr h="286872">
                <a:tc>
                  <a:txBody>
                    <a:bodyPr/>
                    <a:lstStyle/>
                    <a:p>
                      <a:pPr>
                        <a:buNone/>
                      </a:pPr>
                      <a:r>
                        <a:rPr lang="en-US" altLang="zh-CN" sz="2200" dirty="0">
                          <a:sym typeface="+mn-ea"/>
                        </a:rPr>
                        <a:t>God</a:t>
                      </a:r>
                      <a:endParaRPr lang="zh-CN" altLang="en-US" sz="2200" dirty="0">
                        <a:sym typeface="+mn-ea"/>
                      </a:endParaRPr>
                    </a:p>
                  </a:txBody>
                  <a:tcPr/>
                </a:tc>
                <a:tc>
                  <a:txBody>
                    <a:bodyPr/>
                    <a:lstStyle/>
                    <a:p>
                      <a:pPr>
                        <a:buNone/>
                      </a:pPr>
                      <a:r>
                        <a:rPr lang="en-US" altLang="zh-CN" sz="2200" dirty="0"/>
                        <a:t>His Will; </a:t>
                      </a:r>
                      <a:r>
                        <a:rPr lang="en-US" altLang="en-US" sz="2200" dirty="0"/>
                        <a:t>His</a:t>
                      </a:r>
                      <a:r>
                        <a:rPr lang="en-US" altLang="zh-CN" sz="2200" dirty="0"/>
                        <a:t> Mission(Plan); His Calling;</a:t>
                      </a:r>
                    </a:p>
                    <a:p>
                      <a:pPr>
                        <a:buNone/>
                      </a:pPr>
                      <a:r>
                        <a:rPr lang="en-US" altLang="en-US" sz="2200" dirty="0"/>
                        <a:t>“I am the God of your fathers, the God of Abraham, the God of </a:t>
                      </a:r>
                      <a:r>
                        <a:rPr lang="en-US" altLang="en-US" sz="2200" dirty="0" err="1"/>
                        <a:t>Issac</a:t>
                      </a:r>
                      <a:r>
                        <a:rPr lang="en-US" altLang="en-US" sz="2200" dirty="0"/>
                        <a:t>, and the God of Jacob.” (3:6)</a:t>
                      </a:r>
                    </a:p>
                  </a:txBody>
                  <a:tcPr/>
                </a:tc>
                <a:extLst>
                  <a:ext uri="{0D108BD9-81ED-4DB2-BD59-A6C34878D82A}">
                    <a16:rowId xmlns:a16="http://schemas.microsoft.com/office/drawing/2014/main" val="10001"/>
                  </a:ext>
                </a:extLst>
              </a:tr>
              <a:tr h="248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2000" dirty="0">
                          <a:sym typeface="+mn-ea"/>
                        </a:rPr>
                        <a:t>Moses</a:t>
                      </a:r>
                      <a:br>
                        <a:rPr lang="en-US" altLang="en-US" sz="2000" dirty="0">
                          <a:sym typeface="+mn-ea"/>
                        </a:rPr>
                      </a:br>
                      <a:r>
                        <a:rPr lang="zh-CN" altLang="en-US" sz="2400" dirty="0">
                          <a:sym typeface="+mn-ea"/>
                        </a:rPr>
                        <a:t>摩西</a:t>
                      </a:r>
                      <a:endParaRPr lang="en-US" altLang="zh-CN" sz="2400" dirty="0">
                        <a:sym typeface="+mn-ea"/>
                      </a:endParaRPr>
                    </a:p>
                    <a:p>
                      <a:pPr>
                        <a:buNone/>
                      </a:pPr>
                      <a:endParaRPr lang="en-US" altLang="en-US" sz="2200" dirty="0">
                        <a:sym typeface="+mn-ea"/>
                      </a:endParaRPr>
                    </a:p>
                  </a:txBody>
                  <a:tcPr/>
                </a:tc>
                <a:tc>
                  <a:txBody>
                    <a:bodyPr/>
                    <a:lstStyle/>
                    <a:p>
                      <a:pPr>
                        <a:buNone/>
                      </a:pPr>
                      <a:r>
                        <a:rPr lang="en-US" altLang="zh-CN" sz="2200" dirty="0"/>
                        <a:t>1. Aimless Life—a life not related to God’s Plan. (3:1)</a:t>
                      </a:r>
                    </a:p>
                    <a:p>
                      <a:pPr>
                        <a:buNone/>
                      </a:pPr>
                      <a:r>
                        <a:rPr lang="en-US" altLang="zh-CN" sz="2200" dirty="0"/>
                        <a:t>2. Curiosity of the Great Sign (3:2-3)</a:t>
                      </a:r>
                    </a:p>
                    <a:p>
                      <a:pPr>
                        <a:buNone/>
                      </a:pPr>
                      <a:r>
                        <a:rPr lang="en-US" altLang="zh-CN" sz="2200" dirty="0"/>
                        <a:t>3. Hearing of the Voice of God; (3:4a)</a:t>
                      </a:r>
                    </a:p>
                    <a:p>
                      <a:pPr>
                        <a:buNone/>
                      </a:pPr>
                      <a:r>
                        <a:rPr lang="en-US" altLang="zh-CN" sz="2200" dirty="0"/>
                        <a:t>4. The 1</a:t>
                      </a:r>
                      <a:r>
                        <a:rPr lang="en-US" altLang="zh-CN" sz="2200" baseline="30000" dirty="0"/>
                        <a:t>st</a:t>
                      </a:r>
                      <a:r>
                        <a:rPr lang="en-US" altLang="zh-CN" sz="2200" dirty="0"/>
                        <a:t> Response to the Voice of God: “Here I am.” (3:4b)</a:t>
                      </a:r>
                    </a:p>
                    <a:p>
                      <a:pPr>
                        <a:buNone/>
                      </a:pPr>
                      <a:r>
                        <a:rPr lang="en-US" altLang="zh-CN" sz="2200" dirty="0"/>
                        <a:t>5. The 2</a:t>
                      </a:r>
                      <a:r>
                        <a:rPr lang="en-US" altLang="zh-CN" sz="2200" baseline="30000" dirty="0"/>
                        <a:t>nd</a:t>
                      </a:r>
                      <a:r>
                        <a:rPr lang="en-US" altLang="zh-CN" sz="2200" dirty="0"/>
                        <a:t> Response without faith (3:11)</a:t>
                      </a:r>
                    </a:p>
                  </a:txBody>
                  <a:tcPr/>
                </a:tc>
                <a:extLst>
                  <a:ext uri="{0D108BD9-81ED-4DB2-BD59-A6C34878D82A}">
                    <a16:rowId xmlns:a16="http://schemas.microsoft.com/office/drawing/2014/main" val="10002"/>
                  </a:ext>
                </a:extLst>
              </a:tr>
              <a:tr h="0">
                <a:tc>
                  <a:txBody>
                    <a:bodyPr/>
                    <a:lstStyle/>
                    <a:p>
                      <a:pPr>
                        <a:buNone/>
                      </a:pPr>
                      <a:r>
                        <a:rPr lang="en-US" altLang="zh-CN" sz="2200" dirty="0">
                          <a:sym typeface="+mn-ea"/>
                        </a:rPr>
                        <a:t>Israelites</a:t>
                      </a:r>
                    </a:p>
                    <a:p>
                      <a:pPr>
                        <a:buNone/>
                      </a:pPr>
                      <a:r>
                        <a:rPr lang="zh-CN" altLang="en-US" sz="2000" dirty="0">
                          <a:sym typeface="+mn-ea"/>
                        </a:rPr>
                        <a:t>以色列人</a:t>
                      </a:r>
                      <a:endParaRPr lang="en-US" altLang="en-US" sz="2200" dirty="0">
                        <a:sym typeface="+mn-ea"/>
                      </a:endParaRPr>
                    </a:p>
                  </a:txBody>
                  <a:tcPr/>
                </a:tc>
                <a:tc>
                  <a:txBody>
                    <a:bodyPr/>
                    <a:lstStyle/>
                    <a:p>
                      <a:pPr>
                        <a:buNone/>
                      </a:pPr>
                      <a:r>
                        <a:rPr lang="en-US" altLang="zh-CN" sz="2200" dirty="0"/>
                        <a:t>Offspring of Abraham, Isaac, and Jacob. (3:6-10)</a:t>
                      </a:r>
                    </a:p>
                  </a:txBody>
                  <a:tcPr/>
                </a:tc>
                <a:extLst>
                  <a:ext uri="{0D108BD9-81ED-4DB2-BD59-A6C34878D82A}">
                    <a16:rowId xmlns:a16="http://schemas.microsoft.com/office/drawing/2014/main" val="10003"/>
                  </a:ext>
                </a:extLst>
              </a:tr>
            </a:tbl>
          </a:graphicData>
        </a:graphic>
      </p:graphicFrame>
      <p:sp>
        <p:nvSpPr>
          <p:cNvPr id="5" name="Text Box 4"/>
          <p:cNvSpPr txBox="1"/>
          <p:nvPr/>
        </p:nvSpPr>
        <p:spPr>
          <a:xfrm>
            <a:off x="2227580" y="773430"/>
            <a:ext cx="7983855" cy="337185"/>
          </a:xfrm>
          <a:prstGeom prst="rect">
            <a:avLst/>
          </a:prstGeom>
        </p:spPr>
        <p:txBody>
          <a:bodyPr wrap="square">
            <a:spAutoFit/>
          </a:bodyPr>
          <a:lstStyle/>
          <a:p>
            <a:r>
              <a:rPr lang="ja-JP" altLang="en-US" sz="1600" b="1">
                <a:solidFill>
                  <a:srgbClr val="000000"/>
                </a:solidFill>
                <a:latin typeface="PMingLiU"/>
                <a:ea typeface="PMingLiU"/>
              </a:rPr>
              <a:t>經</a:t>
            </a:r>
            <a:r>
              <a:rPr lang="zh-CN" sz="1600" dirty="0"/>
              <a:t>文</a:t>
            </a:r>
            <a:r>
              <a:rPr sz="1600" b="1" dirty="0" err="1">
                <a:solidFill>
                  <a:srgbClr val="000000"/>
                </a:solidFill>
                <a:latin typeface="PMingLiU"/>
                <a:ea typeface="PMingLiU"/>
              </a:rPr>
              <a:t>取自《聖經和合本</a:t>
            </a:r>
            <a:r>
              <a:rPr lang="en-US" sz="1600" b="1" dirty="0" err="1">
                <a:solidFill>
                  <a:srgbClr val="000000"/>
                </a:solidFill>
                <a:latin typeface="PMingLiU"/>
                <a:ea typeface="PMingLiU"/>
              </a:rPr>
              <a:t>NIV</a:t>
            </a:r>
            <a:r>
              <a:rPr sz="1600" b="1" dirty="0">
                <a:solidFill>
                  <a:srgbClr val="000000"/>
                </a:solidFill>
                <a:latin typeface="PMingLiU"/>
                <a:ea typeface="PMingLiU"/>
              </a:rPr>
              <a:t>》— </a:t>
            </a:r>
            <a:r>
              <a:rPr sz="1600" b="1" dirty="0" err="1">
                <a:solidFill>
                  <a:srgbClr val="000000"/>
                </a:solidFill>
                <a:latin typeface="PMingLiU"/>
                <a:ea typeface="PMingLiU"/>
              </a:rPr>
              <a:t>漢語聖經協會出版，承蒙允准使用</a:t>
            </a:r>
            <a:r>
              <a:rPr sz="1600" b="1" dirty="0">
                <a:solidFill>
                  <a:srgbClr val="000000"/>
                </a:solidFill>
                <a:latin typeface="PMingLiU"/>
                <a:ea typeface="PMingLiU"/>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321290E-757A-405A-8B4E-FF51E801F18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581" y="5064386"/>
            <a:ext cx="2247900" cy="1841500"/>
          </a:xfrm>
          <a:prstGeom prst="rect">
            <a:avLst/>
          </a:prstGeom>
        </p:spPr>
      </p:pic>
      <p:sp>
        <p:nvSpPr>
          <p:cNvPr id="6" name="Text Box 4">
            <a:extLst>
              <a:ext uri="{FF2B5EF4-FFF2-40B4-BE49-F238E27FC236}">
                <a16:creationId xmlns:a16="http://schemas.microsoft.com/office/drawing/2014/main" id="{B6655BF6-D255-AABC-17CC-BC1DA1367253}"/>
              </a:ext>
            </a:extLst>
          </p:cNvPr>
          <p:cNvSpPr txBox="1"/>
          <p:nvPr/>
        </p:nvSpPr>
        <p:spPr>
          <a:xfrm>
            <a:off x="5043557" y="1898862"/>
            <a:ext cx="1412435" cy="646331"/>
          </a:xfrm>
          <a:prstGeom prst="rect">
            <a:avLst/>
          </a:prstGeom>
          <a:solidFill>
            <a:schemeClr val="accent1"/>
          </a:solidFill>
          <a:ln>
            <a:solidFill>
              <a:schemeClr val="tx1"/>
            </a:solidFill>
          </a:ln>
          <a:effectLst>
            <a:softEdge rad="65871"/>
          </a:effectLst>
          <a:scene3d>
            <a:camera prst="orthographicFront"/>
            <a:lightRig rig="threePt" dir="t"/>
          </a:scene3d>
          <a:sp3d>
            <a:bevelT h="31750"/>
          </a:sp3d>
        </p:spPr>
        <p:txBody>
          <a:bodyPr wrap="square" anchor="ctr" anchorCtr="0">
            <a:spAutoFit/>
          </a:bodyPr>
          <a:lstStyle/>
          <a:p>
            <a:pPr algn="ctr"/>
            <a:r>
              <a:rPr lang="en-US" sz="3600" b="1" dirty="0">
                <a:solidFill>
                  <a:srgbClr val="000000"/>
                </a:solidFill>
                <a:latin typeface="PMingLiU"/>
                <a:ea typeface="PMingLiU"/>
              </a:rPr>
              <a:t>God</a:t>
            </a:r>
            <a:endParaRPr sz="3600" b="1" dirty="0">
              <a:solidFill>
                <a:srgbClr val="000000"/>
              </a:solidFill>
              <a:latin typeface="PMingLiU"/>
              <a:ea typeface="PMingLiU"/>
            </a:endParaRPr>
          </a:p>
        </p:txBody>
      </p:sp>
      <p:sp>
        <p:nvSpPr>
          <p:cNvPr id="22" name="TextBox 21">
            <a:extLst>
              <a:ext uri="{FF2B5EF4-FFF2-40B4-BE49-F238E27FC236}">
                <a16:creationId xmlns:a16="http://schemas.microsoft.com/office/drawing/2014/main" id="{E26BFCA8-0094-94AC-EA70-0D4D489DA72E}"/>
              </a:ext>
            </a:extLst>
          </p:cNvPr>
          <p:cNvSpPr txBox="1"/>
          <p:nvPr/>
        </p:nvSpPr>
        <p:spPr>
          <a:xfrm>
            <a:off x="-38101" y="20468"/>
            <a:ext cx="12192000" cy="830997"/>
          </a:xfrm>
          <a:prstGeom prst="rect">
            <a:avLst/>
          </a:prstGeom>
          <a:solidFill>
            <a:schemeClr val="accent1"/>
          </a:solidFill>
          <a:ln>
            <a:solidFill>
              <a:schemeClr val="bg1">
                <a:lumMod val="95000"/>
              </a:schemeClr>
            </a:solidFill>
          </a:ln>
        </p:spPr>
        <p:txBody>
          <a:bodyPr wrap="square">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400" b="1" dirty="0">
                <a:solidFill>
                  <a:schemeClr val="bg1"/>
                </a:solidFill>
                <a:sym typeface="+mn-ea"/>
              </a:rPr>
              <a:t>The Establishment of a Trilateral Relationship: God-Moses-Israelites (GMI)</a:t>
            </a:r>
            <a:br>
              <a:rPr lang="en-US" altLang="zh-CN" sz="2400" b="1" dirty="0">
                <a:solidFill>
                  <a:schemeClr val="bg1"/>
                </a:solidFill>
                <a:sym typeface="+mn-ea"/>
              </a:rPr>
            </a:br>
            <a:r>
              <a:rPr lang="en-US" altLang="zh-CN" sz="2400" b="1" dirty="0">
                <a:solidFill>
                  <a:schemeClr val="bg1"/>
                </a:solidFill>
                <a:sym typeface="+mn-ea"/>
              </a:rPr>
              <a:t>(</a:t>
            </a:r>
            <a:r>
              <a:rPr lang="zh-CN" altLang="en-US" sz="2400" b="1" dirty="0">
                <a:solidFill>
                  <a:schemeClr val="bg1"/>
                </a:solidFill>
                <a:sym typeface="+mn-ea"/>
              </a:rPr>
              <a:t>神</a:t>
            </a:r>
            <a:r>
              <a:rPr lang="en-US" altLang="zh-CN" sz="2400" b="1" dirty="0">
                <a:solidFill>
                  <a:schemeClr val="bg1"/>
                </a:solidFill>
                <a:sym typeface="+mn-ea"/>
              </a:rPr>
              <a:t>-</a:t>
            </a:r>
            <a:r>
              <a:rPr lang="zh-CN" altLang="en-US" sz="2400" b="1" dirty="0">
                <a:solidFill>
                  <a:schemeClr val="bg1"/>
                </a:solidFill>
                <a:sym typeface="+mn-ea"/>
              </a:rPr>
              <a:t>摩西</a:t>
            </a:r>
            <a:r>
              <a:rPr lang="en-US" altLang="zh-CN" sz="2400" b="1" dirty="0">
                <a:solidFill>
                  <a:schemeClr val="bg1"/>
                </a:solidFill>
                <a:sym typeface="+mn-ea"/>
              </a:rPr>
              <a:t>-</a:t>
            </a:r>
            <a:r>
              <a:rPr lang="zh-CN" altLang="en-US" sz="2400" b="1" dirty="0">
                <a:solidFill>
                  <a:schemeClr val="bg1"/>
                </a:solidFill>
                <a:sym typeface="+mn-ea"/>
              </a:rPr>
              <a:t>以色列人</a:t>
            </a:r>
            <a:r>
              <a:rPr lang="en-US" altLang="zh-CN" sz="2400" b="1" dirty="0">
                <a:solidFill>
                  <a:schemeClr val="bg1"/>
                </a:solidFill>
                <a:sym typeface="+mn-ea"/>
              </a:rPr>
              <a:t>)</a:t>
            </a:r>
            <a:r>
              <a:rPr lang="zh-CN" altLang="en-US" sz="2400" b="1" dirty="0">
                <a:solidFill>
                  <a:schemeClr val="bg1"/>
                </a:solidFill>
                <a:sym typeface="+mn-ea"/>
              </a:rPr>
              <a:t> 三边关系的建立</a:t>
            </a:r>
          </a:p>
        </p:txBody>
      </p:sp>
      <p:sp>
        <p:nvSpPr>
          <p:cNvPr id="23" name="TextBox 22">
            <a:extLst>
              <a:ext uri="{FF2B5EF4-FFF2-40B4-BE49-F238E27FC236}">
                <a16:creationId xmlns:a16="http://schemas.microsoft.com/office/drawing/2014/main" id="{FDDA2801-85A9-BDD7-8731-2F77BE75FA20}"/>
              </a:ext>
            </a:extLst>
          </p:cNvPr>
          <p:cNvSpPr txBox="1"/>
          <p:nvPr/>
        </p:nvSpPr>
        <p:spPr>
          <a:xfrm>
            <a:off x="2901461" y="4972992"/>
            <a:ext cx="6312875" cy="1938992"/>
          </a:xfrm>
          <a:prstGeom prst="rect">
            <a:avLst/>
          </a:prstGeom>
          <a:solidFill>
            <a:schemeClr val="bg1">
              <a:lumMod val="95000"/>
            </a:schemeClr>
          </a:solidFill>
        </p:spPr>
        <p:txBody>
          <a:bodyPr wrap="square">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"So now, </a:t>
            </a:r>
            <a:r>
              <a:rPr lang="en-US" altLang="ja-JP" sz="2400" b="1" i="0" dirty="0">
                <a:solidFill>
                  <a:srgbClr val="FF0000"/>
                </a:solidFill>
                <a:effectLst/>
                <a:latin typeface="Times New Roman" panose="02020603050405020304" pitchFamily="18" charset="0"/>
              </a:rPr>
              <a:t>go</a:t>
            </a:r>
            <a:r>
              <a:rPr lang="en-US" altLang="ja-JP" sz="2400" b="0" i="0" dirty="0">
                <a:effectLst/>
                <a:latin typeface="Times New Roman" panose="02020603050405020304" pitchFamily="18" charset="0"/>
              </a:rPr>
              <a:t>. I am </a:t>
            </a:r>
            <a:r>
              <a:rPr lang="en-US" altLang="ja-JP" sz="2400" b="1" i="0" dirty="0">
                <a:solidFill>
                  <a:srgbClr val="FF0000"/>
                </a:solidFill>
                <a:effectLst/>
                <a:latin typeface="Times New Roman" panose="02020603050405020304" pitchFamily="18" charset="0"/>
              </a:rPr>
              <a:t>sending</a:t>
            </a:r>
            <a:r>
              <a:rPr lang="en-US" altLang="ja-JP" sz="2400" b="0" i="0" dirty="0">
                <a:effectLst/>
                <a:latin typeface="Times New Roman" panose="02020603050405020304" pitchFamily="18" charset="0"/>
              </a:rPr>
              <a:t> you to Pharaoh to </a:t>
            </a:r>
            <a:r>
              <a:rPr lang="en-US" altLang="ja-JP" sz="2400" b="1" dirty="0">
                <a:solidFill>
                  <a:srgbClr val="FF0000"/>
                </a:solidFill>
                <a:effectLst/>
                <a:latin typeface="Times New Roman" panose="02020603050405020304" pitchFamily="18" charset="0"/>
              </a:rPr>
              <a:t>bring</a:t>
            </a:r>
            <a:r>
              <a:rPr lang="en-US" altLang="ja-JP" sz="2400" b="0" i="0" dirty="0">
                <a:effectLst/>
                <a:latin typeface="Times New Roman" panose="02020603050405020304" pitchFamily="18" charset="0"/>
              </a:rPr>
              <a:t> my people, the Israelites, out of Egypt."</a:t>
            </a:r>
            <a:br>
              <a:rPr lang="en-US" altLang="ja-JP" sz="2400" b="0" i="0" dirty="0">
                <a:effectLst/>
                <a:latin typeface="Times New Roman" panose="02020603050405020304" pitchFamily="18" charset="0"/>
              </a:rPr>
            </a:b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我要打发你去见法老、使你可以将我的百姓以色列人从埃及领出来</a:t>
            </a:r>
            <a:r>
              <a:rPr lang="en-US" altLang="ja-JP" sz="2400" dirty="0">
                <a:latin typeface="Times New Roman" panose="02020603050405020304" pitchFamily="18" charset="0"/>
              </a:rPr>
              <a:t>” </a:t>
            </a:r>
          </a:p>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sz="2400" b="0" i="0" dirty="0">
                <a:effectLst/>
                <a:latin typeface="Times New Roman" panose="02020603050405020304" pitchFamily="18" charset="0"/>
              </a:rPr>
              <a:t>(3:10)</a:t>
            </a:r>
            <a:endParaRPr lang="zh-CN" altLang="en-US" sz="2400" dirty="0">
              <a:sym typeface="+mn-ea"/>
            </a:endParaRPr>
          </a:p>
        </p:txBody>
      </p:sp>
      <p:sp>
        <p:nvSpPr>
          <p:cNvPr id="24" name="TextBox 23">
            <a:extLst>
              <a:ext uri="{FF2B5EF4-FFF2-40B4-BE49-F238E27FC236}">
                <a16:creationId xmlns:a16="http://schemas.microsoft.com/office/drawing/2014/main" id="{E6900C1B-8746-9BF9-8C18-C6599E3EFFD3}"/>
              </a:ext>
            </a:extLst>
          </p:cNvPr>
          <p:cNvSpPr txBox="1"/>
          <p:nvPr/>
        </p:nvSpPr>
        <p:spPr>
          <a:xfrm>
            <a:off x="6853728" y="1287639"/>
            <a:ext cx="5300171" cy="3046988"/>
          </a:xfrm>
          <a:prstGeom prst="rect">
            <a:avLst/>
          </a:prstGeom>
          <a:solidFill>
            <a:schemeClr val="accent3">
              <a:lumMod val="95000"/>
            </a:schemeClr>
          </a:solidFill>
        </p:spPr>
        <p:txBody>
          <a:bodyPr wrap="square">
            <a:spAutoFit/>
          </a:bodyPr>
          <a:lstStyle/>
          <a:p>
            <a:pPr marL="0" marR="0" indent="0" defTabSz="914400" rtl="0" eaLnBrk="1" fontAlgn="auto" latinLnBrk="0" hangingPunct="1">
              <a:lnSpc>
                <a:spcPct val="100000"/>
              </a:lnSpc>
              <a:spcBef>
                <a:spcPts val="0"/>
              </a:spcBef>
              <a:spcAft>
                <a:spcPts val="0"/>
              </a:spcAft>
              <a:buClrTx/>
              <a:buSzTx/>
              <a:buFontTx/>
              <a:buNone/>
              <a:tabLst/>
              <a:defRPr/>
            </a:pPr>
            <a:r>
              <a:rPr lang="en-US" altLang="ja-JP" sz="2400" dirty="0">
                <a:latin typeface="Times New Roman" panose="02020603050405020304" pitchFamily="18" charset="0"/>
              </a:rPr>
              <a:t>“</a:t>
            </a:r>
            <a:r>
              <a:rPr lang="en-US" altLang="ja-JP" sz="2400" b="0" i="0" dirty="0">
                <a:effectLst/>
                <a:latin typeface="Times New Roman" panose="02020603050405020304" pitchFamily="18" charset="0"/>
              </a:rPr>
              <a:t>I have indeed </a:t>
            </a:r>
            <a:r>
              <a:rPr lang="en-US" altLang="ja-JP" sz="2400" b="0" i="1" dirty="0">
                <a:solidFill>
                  <a:srgbClr val="FF0000"/>
                </a:solidFill>
                <a:effectLst/>
                <a:latin typeface="Times New Roman" panose="02020603050405020304" pitchFamily="18" charset="0"/>
              </a:rPr>
              <a:t>seen</a:t>
            </a:r>
            <a:r>
              <a:rPr lang="en-US" altLang="ja-JP" sz="2400" b="0" i="0" dirty="0">
                <a:effectLst/>
                <a:latin typeface="Times New Roman" panose="02020603050405020304" pitchFamily="18" charset="0"/>
              </a:rPr>
              <a:t> the misery of my people in Egypt. I have </a:t>
            </a:r>
            <a:r>
              <a:rPr lang="en-US" altLang="ja-JP" sz="2400" b="0" i="1" dirty="0">
                <a:solidFill>
                  <a:srgbClr val="FF0000"/>
                </a:solidFill>
                <a:effectLst/>
                <a:latin typeface="Times New Roman" panose="02020603050405020304" pitchFamily="18" charset="0"/>
              </a:rPr>
              <a:t>heard</a:t>
            </a:r>
            <a:r>
              <a:rPr lang="en-US" altLang="ja-JP" sz="2400" b="0" i="0" dirty="0">
                <a:effectLst/>
                <a:latin typeface="Times New Roman" panose="02020603050405020304" pitchFamily="18" charset="0"/>
              </a:rPr>
              <a:t> them crying out because of their slave drivers, and I am </a:t>
            </a:r>
            <a:r>
              <a:rPr lang="en-US" altLang="ja-JP" sz="2400" b="0" i="1" dirty="0">
                <a:solidFill>
                  <a:srgbClr val="FF0000"/>
                </a:solidFill>
                <a:effectLst/>
                <a:latin typeface="Times New Roman" panose="02020603050405020304" pitchFamily="18" charset="0"/>
              </a:rPr>
              <a:t>concerned</a:t>
            </a:r>
            <a:r>
              <a:rPr lang="en-US" altLang="ja-JP" sz="2400" b="0" i="0" dirty="0">
                <a:effectLst/>
                <a:latin typeface="Times New Roman" panose="02020603050405020304" pitchFamily="18" charset="0"/>
              </a:rPr>
              <a:t> about their suffering”</a:t>
            </a:r>
            <a:br>
              <a:rPr lang="en-US" altLang="ja-JP" sz="2400" b="0" i="0" dirty="0">
                <a:effectLst/>
                <a:latin typeface="Times New Roman" panose="02020603050405020304" pitchFamily="18" charset="0"/>
              </a:rPr>
            </a:br>
            <a:r>
              <a:rPr lang="en-US" altLang="ja-JP" sz="2400" b="0" i="0" dirty="0">
                <a:effectLst/>
                <a:latin typeface="Times New Roman" panose="02020603050405020304" pitchFamily="18" charset="0"/>
              </a:rPr>
              <a:t>“</a:t>
            </a:r>
            <a:r>
              <a:rPr lang="ja-JP" altLang="en-US" sz="2400" b="0" i="0">
                <a:effectLst/>
                <a:latin typeface="Times New Roman" panose="02020603050405020304" pitchFamily="18" charset="0"/>
              </a:rPr>
              <a:t>我的百姓在埃及所受的困苦、我实在看见了．他们因受督工的辖制所发的哀声、我也听见了．我原知道他们的痛苦</a:t>
            </a:r>
            <a:r>
              <a:rPr lang="en-US" altLang="ja-JP" sz="2400" b="0" i="0" dirty="0">
                <a:effectLst/>
                <a:latin typeface="Times New Roman" panose="02020603050405020304" pitchFamily="18" charset="0"/>
              </a:rPr>
              <a:t>“ (3:7)</a:t>
            </a:r>
            <a:endParaRPr lang="zh-CN" altLang="en-US" sz="2400" dirty="0">
              <a:sym typeface="+mn-ea"/>
            </a:endParaRPr>
          </a:p>
        </p:txBody>
      </p:sp>
      <p:cxnSp>
        <p:nvCxnSpPr>
          <p:cNvPr id="12" name="Straight Connector 11">
            <a:extLst>
              <a:ext uri="{FF2B5EF4-FFF2-40B4-BE49-F238E27FC236}">
                <a16:creationId xmlns:a16="http://schemas.microsoft.com/office/drawing/2014/main" id="{6A13E17D-7518-9CFE-9520-586535E4C846}"/>
              </a:ext>
            </a:extLst>
          </p:cNvPr>
          <p:cNvCxnSpPr>
            <a:cxnSpLocks/>
          </p:cNvCxnSpPr>
          <p:nvPr/>
        </p:nvCxnSpPr>
        <p:spPr bwMode="auto">
          <a:xfrm>
            <a:off x="6455992" y="2545193"/>
            <a:ext cx="3371488" cy="2519193"/>
          </a:xfrm>
          <a:prstGeom prst="line">
            <a:avLst/>
          </a:prstGeom>
          <a:gradFill rotWithShape="0">
            <a:gsLst>
              <a:gs pos="0">
                <a:schemeClr val="accent1"/>
              </a:gs>
              <a:gs pos="100000">
                <a:schemeClr val="accent2"/>
              </a:gs>
            </a:gsLst>
            <a:lin ang="5400000" scaled="1"/>
          </a:gradFill>
          <a:ln w="63500" cap="flat" cmpd="sng" algn="ctr">
            <a:solidFill>
              <a:schemeClr val="accent1">
                <a:alpha val="50000"/>
              </a:schemeClr>
            </a:solidFill>
            <a:prstDash val="solid"/>
            <a:round/>
            <a:headEnd type="triangle" w="med" len="med"/>
            <a:tailEnd type="triangle" w="med" len="med"/>
          </a:ln>
        </p:spPr>
      </p:cxnSp>
      <p:sp>
        <p:nvSpPr>
          <p:cNvPr id="25" name="TextBox 24">
            <a:extLst>
              <a:ext uri="{FF2B5EF4-FFF2-40B4-BE49-F238E27FC236}">
                <a16:creationId xmlns:a16="http://schemas.microsoft.com/office/drawing/2014/main" id="{053672BF-3B7D-8B7D-6A9E-6D67B88897FA}"/>
              </a:ext>
            </a:extLst>
          </p:cNvPr>
          <p:cNvSpPr txBox="1"/>
          <p:nvPr/>
        </p:nvSpPr>
        <p:spPr>
          <a:xfrm>
            <a:off x="304921" y="3709522"/>
            <a:ext cx="4699235" cy="461665"/>
          </a:xfrm>
          <a:prstGeom prst="rect">
            <a:avLst/>
          </a:prstGeom>
          <a:solidFill>
            <a:schemeClr val="accent3">
              <a:lumMod val="95000"/>
            </a:schemeClr>
          </a:solidFill>
        </p:spPr>
        <p:txBody>
          <a:bodyPr wrap="square">
            <a:spAutoFit/>
          </a:bodyPr>
          <a:lstStyle/>
          <a:p>
            <a:pPr marR="0" defTabSz="914400" rtl="0" eaLnBrk="1" fontAlgn="auto" latinLnBrk="0" hangingPunct="1">
              <a:lnSpc>
                <a:spcPct val="100000"/>
              </a:lnSpc>
              <a:spcBef>
                <a:spcPts val="0"/>
              </a:spcBef>
              <a:spcAft>
                <a:spcPts val="0"/>
              </a:spcAft>
              <a:buClrTx/>
              <a:buSzTx/>
              <a:tabLst/>
              <a:defRPr/>
            </a:pPr>
            <a:r>
              <a:rPr lang="en-US" altLang="ja-JP" sz="2400" dirty="0">
                <a:latin typeface="Times New Roman" panose="02020603050405020304" pitchFamily="18" charset="0"/>
              </a:rPr>
              <a:t>- “</a:t>
            </a:r>
            <a:r>
              <a:rPr lang="en-US" altLang="ja-JP" sz="2400" b="1" dirty="0">
                <a:latin typeface="Times New Roman" panose="02020603050405020304" pitchFamily="18" charset="0"/>
              </a:rPr>
              <a:t>Here I am</a:t>
            </a:r>
            <a:r>
              <a:rPr lang="en-US" altLang="ja-JP" sz="2400" dirty="0">
                <a:latin typeface="Times New Roman" panose="02020603050405020304" pitchFamily="18" charset="0"/>
              </a:rPr>
              <a:t>” “</a:t>
            </a:r>
            <a:r>
              <a:rPr lang="ja-JP" altLang="en-US" sz="2400" b="0" i="0">
                <a:effectLst/>
                <a:latin typeface="Times New Roman" panose="02020603050405020304" pitchFamily="18" charset="0"/>
              </a:rPr>
              <a:t>我在这里</a:t>
            </a:r>
            <a:r>
              <a:rPr lang="en-US" altLang="ja-JP" sz="2400" dirty="0">
                <a:latin typeface="Times New Roman" panose="02020603050405020304" pitchFamily="18" charset="0"/>
              </a:rPr>
              <a:t>”</a:t>
            </a:r>
            <a:r>
              <a:rPr lang="en-US" altLang="ja-JP" sz="2400" b="0" i="0" dirty="0">
                <a:effectLst/>
                <a:latin typeface="Times New Roman" panose="02020603050405020304" pitchFamily="18" charset="0"/>
              </a:rPr>
              <a:t> (3:4b)</a:t>
            </a:r>
            <a:endParaRPr lang="zh-CN" altLang="en-US" sz="2400" dirty="0">
              <a:sym typeface="+mn-ea"/>
            </a:endParaRPr>
          </a:p>
        </p:txBody>
      </p:sp>
      <p:sp>
        <p:nvSpPr>
          <p:cNvPr id="31" name="Lightning Bolt 30">
            <a:extLst>
              <a:ext uri="{FF2B5EF4-FFF2-40B4-BE49-F238E27FC236}">
                <a16:creationId xmlns:a16="http://schemas.microsoft.com/office/drawing/2014/main" id="{F431BC9D-F9CB-590C-C0C4-5F5244ABF5C6}"/>
              </a:ext>
            </a:extLst>
          </p:cNvPr>
          <p:cNvSpPr/>
          <p:nvPr/>
        </p:nvSpPr>
        <p:spPr bwMode="auto">
          <a:xfrm flipH="1">
            <a:off x="2011680" y="2545192"/>
            <a:ext cx="3054380" cy="1164329"/>
          </a:xfrm>
          <a:prstGeom prst="lightningBolt">
            <a:avLst/>
          </a:prstGeom>
          <a:gradFill rotWithShape="0">
            <a:gsLst>
              <a:gs pos="0">
                <a:schemeClr val="accent1"/>
              </a:gs>
              <a:gs pos="99000">
                <a:schemeClr val="accent1">
                  <a:lumMod val="20000"/>
                  <a:lumOff val="80000"/>
                </a:schemeClr>
              </a:gs>
            </a:gsLst>
            <a:lin ang="5400000" scaled="1"/>
          </a:gradFill>
          <a:ln w="9525" cap="flat" cmpd="sng" algn="ctr">
            <a:solidFill>
              <a:schemeClr val="accent1"/>
            </a:solidFill>
            <a:prstDash val="solid"/>
            <a:round/>
            <a:headEnd type="none" w="med" len="med"/>
            <a:tailEnd type="none" w="med" len="med"/>
          </a:ln>
        </p:spPr>
        <p:txBody>
          <a:bodyPr vert="horz" wrap="none" lIns="0" tIns="0" rIns="91440" bIns="1188720" numCol="1" rtlCol="0" anchor="b" anchorCtr="0" compatLnSpc="1"/>
          <a:lstStyle/>
          <a:p>
            <a:pPr marL="0" marR="0" indent="0" algn="ctr" defTabSz="914400" rtl="0" eaLnBrk="1" fontAlgn="base" latinLnBrk="0" hangingPunct="1">
              <a:lnSpc>
                <a:spcPct val="100000"/>
              </a:lnSpc>
              <a:spcBef>
                <a:spcPct val="0"/>
              </a:spcBef>
              <a:spcAft>
                <a:spcPct val="0"/>
              </a:spcAft>
              <a:buClrTx/>
              <a:buSzTx/>
              <a:buFontTx/>
              <a:buNone/>
            </a:pPr>
            <a:r>
              <a:rPr kumimoji="0" lang="en-US" sz="2400" b="0" i="0" u="none" strike="noStrike" cap="none" normalizeH="0" baseline="0" dirty="0">
                <a:ln>
                  <a:noFill/>
                </a:ln>
                <a:solidFill>
                  <a:schemeClr val="tx1"/>
                </a:solidFill>
                <a:effectLst/>
                <a:latin typeface="Arial" panose="020B0604020202020204" pitchFamily="34" charset="0"/>
                <a:ea typeface="SimSun" panose="02010600030101010101" pitchFamily="2" charset="-122"/>
              </a:rPr>
              <a:t>- </a:t>
            </a:r>
            <a:r>
              <a:rPr kumimoji="0" lang="en-US" sz="2400" b="0" i="0" u="none" strike="noStrike" cap="none" normalizeH="0" baseline="0" dirty="0">
                <a:ln>
                  <a:noFill/>
                </a:ln>
                <a:solidFill>
                  <a:schemeClr val="tx1"/>
                </a:solidFill>
                <a:effectLst/>
                <a:highlight>
                  <a:srgbClr val="C0C0C0"/>
                </a:highlight>
                <a:latin typeface="Arial" panose="020B0604020202020204" pitchFamily="34" charset="0"/>
                <a:ea typeface="SimSun" panose="02010600030101010101" pitchFamily="2" charset="-122"/>
              </a:rPr>
              <a:t>“</a:t>
            </a:r>
            <a:r>
              <a:rPr kumimoji="0" lang="en-US" sz="2400" b="0" i="0" u="none" strike="noStrike" cap="none" normalizeH="0" baseline="0" dirty="0">
                <a:ln>
                  <a:noFill/>
                </a:ln>
                <a:solidFill>
                  <a:schemeClr val="tx1"/>
                </a:solidFill>
                <a:effectLst/>
                <a:highlight>
                  <a:srgbClr val="C0C0C0"/>
                </a:highlight>
                <a:latin typeface="Times New Roman" panose="02020603050405020304" pitchFamily="18" charset="0"/>
                <a:ea typeface="SimSun" panose="02010600030101010101" pitchFamily="2" charset="-122"/>
                <a:cs typeface="Times New Roman" panose="02020603050405020304" pitchFamily="18" charset="0"/>
              </a:rPr>
              <a:t>Moses Moses</a:t>
            </a:r>
            <a:r>
              <a:rPr lang="en-US" sz="2400" dirty="0">
                <a:highlight>
                  <a:srgbClr val="C0C0C0"/>
                </a:highlight>
                <a:latin typeface="Arial" panose="020B0604020202020204" pitchFamily="34" charset="0"/>
                <a:ea typeface="SimSun" panose="02010600030101010101" pitchFamily="2" charset="-122"/>
                <a:cs typeface="Times New Roman" panose="02020603050405020304" pitchFamily="18" charset="0"/>
              </a:rPr>
              <a:t>”</a:t>
            </a:r>
            <a:endParaRPr kumimoji="0" lang="en-US" sz="2400" b="0" i="0" u="none" strike="noStrike" cap="none" normalizeH="0" baseline="0" dirty="0">
              <a:ln>
                <a:noFill/>
              </a:ln>
              <a:solidFill>
                <a:schemeClr val="tx1"/>
              </a:solidFill>
              <a:effectLst/>
              <a:highlight>
                <a:srgbClr val="C0C0C0"/>
              </a:highlight>
              <a:latin typeface="Arial" panose="020B0604020202020204" pitchFamily="34" charset="0"/>
              <a:ea typeface="SimSun" panose="02010600030101010101" pitchFamily="2" charset="-122"/>
            </a:endParaRPr>
          </a:p>
        </p:txBody>
      </p:sp>
      <p:cxnSp>
        <p:nvCxnSpPr>
          <p:cNvPr id="14" name="Straight Connector 13">
            <a:extLst>
              <a:ext uri="{FF2B5EF4-FFF2-40B4-BE49-F238E27FC236}">
                <a16:creationId xmlns:a16="http://schemas.microsoft.com/office/drawing/2014/main" id="{F3CC86EB-02B8-C828-E1DA-36C9A2B9326A}"/>
              </a:ext>
            </a:extLst>
          </p:cNvPr>
          <p:cNvCxnSpPr>
            <a:cxnSpLocks/>
          </p:cNvCxnSpPr>
          <p:nvPr/>
        </p:nvCxnSpPr>
        <p:spPr bwMode="auto">
          <a:xfrm flipV="1">
            <a:off x="2407431" y="6137320"/>
            <a:ext cx="7590412" cy="23183"/>
          </a:xfrm>
          <a:prstGeom prst="line">
            <a:avLst/>
          </a:prstGeom>
          <a:gradFill rotWithShape="0">
            <a:gsLst>
              <a:gs pos="0">
                <a:schemeClr val="accent1"/>
              </a:gs>
              <a:gs pos="100000">
                <a:schemeClr val="accent2"/>
              </a:gs>
            </a:gsLst>
            <a:lin ang="5400000" scaled="1"/>
          </a:gradFill>
          <a:ln w="63500" cap="flat" cmpd="sng" algn="ctr">
            <a:solidFill>
              <a:schemeClr val="accent1">
                <a:alpha val="50361"/>
              </a:schemeClr>
            </a:solidFill>
            <a:prstDash val="solid"/>
            <a:round/>
            <a:headEnd type="triangle" w="med" len="med"/>
            <a:tailEnd type="triangle" w="med" len="med"/>
          </a:ln>
        </p:spPr>
      </p:cxnSp>
      <p:cxnSp>
        <p:nvCxnSpPr>
          <p:cNvPr id="33" name="Straight Connector 32">
            <a:extLst>
              <a:ext uri="{FF2B5EF4-FFF2-40B4-BE49-F238E27FC236}">
                <a16:creationId xmlns:a16="http://schemas.microsoft.com/office/drawing/2014/main" id="{A04FA372-2F10-192F-BE94-50CF520C2A73}"/>
              </a:ext>
            </a:extLst>
          </p:cNvPr>
          <p:cNvCxnSpPr>
            <a:cxnSpLocks/>
          </p:cNvCxnSpPr>
          <p:nvPr/>
        </p:nvCxnSpPr>
        <p:spPr bwMode="auto">
          <a:xfrm flipV="1">
            <a:off x="6455992" y="1599612"/>
            <a:ext cx="397736" cy="323166"/>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
            <a:round/>
            <a:headEnd type="none" w="med" len="med"/>
            <a:tailEnd type="none" w="med" len="med"/>
          </a:ln>
        </p:spPr>
      </p:cxnSp>
      <p:cxnSp>
        <p:nvCxnSpPr>
          <p:cNvPr id="35" name="Straight Connector 34">
            <a:extLst>
              <a:ext uri="{FF2B5EF4-FFF2-40B4-BE49-F238E27FC236}">
                <a16:creationId xmlns:a16="http://schemas.microsoft.com/office/drawing/2014/main" id="{13734159-9578-0C2E-E7A5-5A6622405FA4}"/>
              </a:ext>
            </a:extLst>
          </p:cNvPr>
          <p:cNvCxnSpPr>
            <a:cxnSpLocks/>
            <a:stCxn id="6" idx="2"/>
            <a:endCxn id="23" idx="0"/>
          </p:cNvCxnSpPr>
          <p:nvPr/>
        </p:nvCxnSpPr>
        <p:spPr bwMode="auto">
          <a:xfrm>
            <a:off x="5749775" y="2545193"/>
            <a:ext cx="308124" cy="2427799"/>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Dot"/>
            <a:round/>
            <a:headEnd type="none" w="med" len="med"/>
            <a:tailEnd type="none" w="med" len="med"/>
          </a:ln>
        </p:spPr>
      </p:cxnSp>
      <p:cxnSp>
        <p:nvCxnSpPr>
          <p:cNvPr id="37" name="Straight Connector 36">
            <a:extLst>
              <a:ext uri="{FF2B5EF4-FFF2-40B4-BE49-F238E27FC236}">
                <a16:creationId xmlns:a16="http://schemas.microsoft.com/office/drawing/2014/main" id="{8117FC76-FA7E-717C-0C98-D3EC107D86E2}"/>
              </a:ext>
            </a:extLst>
          </p:cNvPr>
          <p:cNvCxnSpPr>
            <a:cxnSpLocks/>
          </p:cNvCxnSpPr>
          <p:nvPr/>
        </p:nvCxnSpPr>
        <p:spPr bwMode="auto">
          <a:xfrm flipH="1">
            <a:off x="4422371" y="2143527"/>
            <a:ext cx="621186" cy="184037"/>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
            <a:round/>
            <a:headEnd type="none" w="med" len="med"/>
            <a:tailEnd type="none" w="med" len="med"/>
          </a:ln>
        </p:spPr>
      </p:cxnSp>
      <p:cxnSp>
        <p:nvCxnSpPr>
          <p:cNvPr id="40" name="Straight Connector 39">
            <a:extLst>
              <a:ext uri="{FF2B5EF4-FFF2-40B4-BE49-F238E27FC236}">
                <a16:creationId xmlns:a16="http://schemas.microsoft.com/office/drawing/2014/main" id="{0FC72784-BD7A-9B86-1630-C340377E397E}"/>
              </a:ext>
            </a:extLst>
          </p:cNvPr>
          <p:cNvCxnSpPr>
            <a:cxnSpLocks/>
          </p:cNvCxnSpPr>
          <p:nvPr/>
        </p:nvCxnSpPr>
        <p:spPr bwMode="auto">
          <a:xfrm>
            <a:off x="764771" y="4171187"/>
            <a:ext cx="0" cy="893199"/>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dash"/>
            <a:round/>
            <a:headEnd type="none" w="med" len="med"/>
            <a:tailEnd type="none" w="med" len="med"/>
          </a:ln>
        </p:spPr>
      </p:cxnSp>
      <p:cxnSp>
        <p:nvCxnSpPr>
          <p:cNvPr id="10" name="Straight Connector 9">
            <a:extLst>
              <a:ext uri="{FF2B5EF4-FFF2-40B4-BE49-F238E27FC236}">
                <a16:creationId xmlns:a16="http://schemas.microsoft.com/office/drawing/2014/main" id="{99A4DE5E-D9D8-9A2A-8455-C801006475BB}"/>
              </a:ext>
            </a:extLst>
          </p:cNvPr>
          <p:cNvCxnSpPr>
            <a:cxnSpLocks/>
          </p:cNvCxnSpPr>
          <p:nvPr/>
        </p:nvCxnSpPr>
        <p:spPr bwMode="auto">
          <a:xfrm flipH="1">
            <a:off x="2227580" y="2545193"/>
            <a:ext cx="2776576" cy="2519193"/>
          </a:xfrm>
          <a:prstGeom prst="line">
            <a:avLst/>
          </a:prstGeom>
          <a:ln w="63500">
            <a:solidFill>
              <a:schemeClr val="accent1">
                <a:alpha val="49523"/>
              </a:schemeClr>
            </a:solidFill>
            <a:headEnd type="triangle" w="med" len="med"/>
            <a:tailEnd type="triangle" w="med" len="med"/>
          </a:ln>
        </p:spPr>
        <p:style>
          <a:lnRef idx="3">
            <a:schemeClr val="accent1"/>
          </a:lnRef>
          <a:fillRef idx="0">
            <a:schemeClr val="accent1"/>
          </a:fillRef>
          <a:effectRef idx="2">
            <a:schemeClr val="accent1"/>
          </a:effectRef>
          <a:fontRef idx="minor">
            <a:schemeClr val="tx1"/>
          </a:fontRef>
        </p:style>
      </p:cxnSp>
      <p:sp>
        <p:nvSpPr>
          <p:cNvPr id="11" name="TextBox 10">
            <a:extLst>
              <a:ext uri="{FF2B5EF4-FFF2-40B4-BE49-F238E27FC236}">
                <a16:creationId xmlns:a16="http://schemas.microsoft.com/office/drawing/2014/main" id="{BCFE7092-0B33-8B0A-08F9-4BE74A255C49}"/>
              </a:ext>
            </a:extLst>
          </p:cNvPr>
          <p:cNvSpPr txBox="1"/>
          <p:nvPr/>
        </p:nvSpPr>
        <p:spPr>
          <a:xfrm>
            <a:off x="1168425" y="6391732"/>
            <a:ext cx="1119892" cy="461665"/>
          </a:xfrm>
          <a:prstGeom prst="rect">
            <a:avLst/>
          </a:prstGeom>
          <a:noFill/>
        </p:spPr>
        <p:txBody>
          <a:bodyPr wrap="square" rtlCol="0">
            <a:spAutoFit/>
          </a:bodyPr>
          <a:lstStyle/>
          <a:p>
            <a:r>
              <a:rPr lang="en-US" sz="2400" dirty="0"/>
              <a:t>Moses</a:t>
            </a:r>
          </a:p>
        </p:txBody>
      </p:sp>
      <p:pic>
        <p:nvPicPr>
          <p:cNvPr id="15" name="Picture 14">
            <a:hlinkClick r:id="rId3"/>
            <a:extLst>
              <a:ext uri="{FF2B5EF4-FFF2-40B4-BE49-F238E27FC236}">
                <a16:creationId xmlns:a16="http://schemas.microsoft.com/office/drawing/2014/main" id="{C2A33040-0C2D-BFF5-0C6F-5E78D571C0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97843" y="5076160"/>
            <a:ext cx="1665732" cy="1742317"/>
          </a:xfrm>
          <a:prstGeom prst="rect">
            <a:avLst/>
          </a:prstGeom>
        </p:spPr>
      </p:pic>
      <p:sp>
        <p:nvSpPr>
          <p:cNvPr id="17" name="TextBox 16">
            <a:extLst>
              <a:ext uri="{FF2B5EF4-FFF2-40B4-BE49-F238E27FC236}">
                <a16:creationId xmlns:a16="http://schemas.microsoft.com/office/drawing/2014/main" id="{F9C02ECB-73F8-F5E2-E257-82B58358D513}"/>
              </a:ext>
            </a:extLst>
          </p:cNvPr>
          <p:cNvSpPr txBox="1"/>
          <p:nvPr/>
        </p:nvSpPr>
        <p:spPr>
          <a:xfrm>
            <a:off x="9898051" y="4701997"/>
            <a:ext cx="2134418" cy="369332"/>
          </a:xfrm>
          <a:prstGeom prst="rect">
            <a:avLst/>
          </a:prstGeom>
          <a:noFill/>
        </p:spPr>
        <p:txBody>
          <a:bodyPr wrap="square" rtlCol="0">
            <a:spAutoFit/>
          </a:bodyPr>
          <a:lstStyle/>
          <a:p>
            <a:r>
              <a:rPr lang="en-US" dirty="0"/>
              <a:t>Israelites</a:t>
            </a:r>
            <a:r>
              <a:rPr lang="zh-CN" altLang="en-US" sz="1800" b="1" dirty="0">
                <a:sym typeface="+mn-ea"/>
              </a:rPr>
              <a:t>以色列人</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extLst>
              <p:ext uri="{D42A27DB-BD31-4B8C-83A1-F6EECF244321}">
                <p14:modId xmlns:p14="http://schemas.microsoft.com/office/powerpoint/2010/main" val="1113072330"/>
              </p:ext>
            </p:ext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Verse Question</a:t>
                      </a:r>
                    </a:p>
                  </a:txBody>
                  <a:tcPr/>
                </a:tc>
                <a:extLst>
                  <a:ext uri="{0D108BD9-81ED-4DB2-BD59-A6C34878D82A}">
                    <a16:rowId xmlns:a16="http://schemas.microsoft.com/office/drawing/2014/main" val="10000"/>
                  </a:ext>
                </a:extLst>
              </a:tr>
              <a:tr h="5389080">
                <a:tc>
                  <a:txBody>
                    <a:bodyPr/>
                    <a:lstStyle/>
                    <a:p>
                      <a:pPr algn="l">
                        <a:buNone/>
                      </a:pPr>
                      <a:r>
                        <a:rPr lang="en-US" sz="2800" i="1" dirty="0"/>
                        <a:t>When the Lord saw that he had gone over to look, God called to him from within the bush, “Moses! Moses!” And Moses said, “Here I am.” (Exo3:4 NIV)</a:t>
                      </a:r>
                    </a:p>
                    <a:p>
                      <a:pPr algn="l">
                        <a:buNone/>
                      </a:pPr>
                      <a:r>
                        <a:rPr lang="ja-JP" altLang="en-US" sz="2800" i="1"/>
                        <a:t>耶和华　神见他过去要看、就从荆棘里呼叫说、摩西、摩西．他说、我在这里。</a:t>
                      </a:r>
                      <a:r>
                        <a:rPr lang="en-US" altLang="ja-JP" sz="2800" i="1" dirty="0"/>
                        <a:t>" (Exo3:4 CUVS)</a:t>
                      </a:r>
                    </a:p>
                    <a:p>
                      <a:pPr algn="l">
                        <a:buNone/>
                      </a:pPr>
                      <a:endParaRPr lang="en-US" sz="2800" i="1" dirty="0"/>
                    </a:p>
                    <a:p>
                      <a:pPr algn="l">
                        <a:buNone/>
                      </a:pPr>
                      <a:r>
                        <a:rPr lang="en-US" altLang="ja-JP" sz="2800" i="1" dirty="0"/>
                        <a:t>Why did the LORD call Moses’s name twice? “Moses, Moses” (3:4)</a:t>
                      </a:r>
                    </a:p>
                    <a:p>
                      <a:pPr algn="l">
                        <a:buNone/>
                      </a:pPr>
                      <a:r>
                        <a:rPr lang="ja-JP" altLang="en-US" sz="2800" i="1"/>
                        <a:t>为什么耶和华的使者向摩西呼叫两次</a:t>
                      </a:r>
                      <a:r>
                        <a:rPr lang="en-US" altLang="ja-JP" sz="2800" i="1" dirty="0"/>
                        <a:t>? </a:t>
                      </a:r>
                    </a:p>
                    <a:p>
                      <a:pPr algn="l">
                        <a:buNone/>
                      </a:pPr>
                      <a:endParaRPr lang="en-US" sz="2800" dirty="0"/>
                    </a:p>
                    <a:p>
                      <a:pPr algn="l">
                        <a:buNone/>
                      </a:pPr>
                      <a:endParaRPr lang="en-US" sz="2800" dirty="0"/>
                    </a:p>
                    <a:p>
                      <a:pPr algn="l">
                        <a:buNone/>
                      </a:pPr>
                      <a:endParaRPr lang="en-US" sz="2800" dirty="0"/>
                    </a:p>
                    <a:p>
                      <a:pPr algn="l">
                        <a:buNone/>
                      </a:pPr>
                      <a:r>
                        <a:rPr lang="en-US" sz="2000" dirty="0"/>
                        <a:t>A). for fun. B). important. C). Moses cannot hear. D). urgent </a:t>
                      </a:r>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926777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extLst>
              <p:ext uri="{D42A27DB-BD31-4B8C-83A1-F6EECF244321}">
                <p14:modId xmlns:p14="http://schemas.microsoft.com/office/powerpoint/2010/main" val="1237269321"/>
              </p:ext>
            </p:extLst>
          </p:nvPr>
        </p:nvGraphicFramePr>
        <p:xfrm>
          <a:off x="480695" y="478203"/>
          <a:ext cx="11230610" cy="5974080"/>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554042">
                <a:tc>
                  <a:txBody>
                    <a:bodyPr/>
                    <a:lstStyle/>
                    <a:p>
                      <a:pPr algn="ctr">
                        <a:buNone/>
                      </a:pPr>
                      <a:r>
                        <a:rPr lang="en-US" altLang="zh-CN" sz="3200" dirty="0"/>
                        <a:t>Theological Question</a:t>
                      </a:r>
                    </a:p>
                  </a:txBody>
                  <a:tcPr/>
                </a:tc>
                <a:extLst>
                  <a:ext uri="{0D108BD9-81ED-4DB2-BD59-A6C34878D82A}">
                    <a16:rowId xmlns:a16="http://schemas.microsoft.com/office/drawing/2014/main" val="10000"/>
                  </a:ext>
                </a:extLst>
              </a:tr>
              <a:tr h="4753093">
                <a:tc>
                  <a:txBody>
                    <a:bodyPr/>
                    <a:lstStyle/>
                    <a:p>
                      <a:pPr algn="l">
                        <a:buNone/>
                      </a:pPr>
                      <a:r>
                        <a:rPr lang="en-US" altLang="zh-CN" sz="2800" dirty="0"/>
                        <a:t>God is omnipotent. God is concerned about the Israelites’ suffering.</a:t>
                      </a:r>
                    </a:p>
                    <a:p>
                      <a:pPr algn="l">
                        <a:buNone/>
                      </a:pPr>
                      <a:r>
                        <a:rPr lang="en-US" altLang="zh-CN" sz="2800" dirty="0"/>
                        <a:t>Why didn’t God Himself save the Israelites directly? But rather call Moses to establish the triliteral relationship to save them?</a:t>
                      </a: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2800"/>
                        <a:t>上帝是全能的</a:t>
                      </a:r>
                      <a:r>
                        <a:rPr lang="en-US" altLang="ja-JP" sz="2800" dirty="0"/>
                        <a:t>. </a:t>
                      </a:r>
                      <a:r>
                        <a:rPr lang="ja-JP" altLang="en-US" sz="2800"/>
                        <a:t>上帝关心以色列人的苦难</a:t>
                      </a:r>
                      <a:r>
                        <a:rPr lang="en-US" altLang="ja-JP" sz="2800" dirty="0"/>
                        <a:t>. </a:t>
                      </a:r>
                      <a:r>
                        <a:rPr lang="ja-JP" altLang="en-US" sz="2800"/>
                        <a:t>为什么上帝不亲自拯救以色列人？而是呼召摩西</a:t>
                      </a:r>
                      <a:r>
                        <a:rPr lang="en-US" altLang="ja-JP" sz="2800" dirty="0"/>
                        <a:t>,</a:t>
                      </a:r>
                      <a:r>
                        <a:rPr lang="ja-JP" altLang="en-US" sz="2800"/>
                        <a:t>建立三边关系</a:t>
                      </a:r>
                      <a:r>
                        <a:rPr lang="en-US" altLang="ja-JP" sz="2800" dirty="0"/>
                        <a:t>,</a:t>
                      </a:r>
                      <a:r>
                        <a:rPr lang="ja-JP" altLang="en-US" sz="2800"/>
                        <a:t>来拯救他们？</a:t>
                      </a:r>
                      <a:endParaRPr lang="en-US" altLang="zh-CN" sz="2800" dirty="0"/>
                    </a:p>
                    <a:p>
                      <a:pPr algn="l">
                        <a:buNone/>
                      </a:pPr>
                      <a:endParaRPr lang="en-US" sz="2800" dirty="0"/>
                    </a:p>
                    <a:p>
                      <a:pPr algn="l">
                        <a:buNone/>
                      </a:pPr>
                      <a:r>
                        <a:rPr lang="en-US" sz="2800" dirty="0"/>
                        <a:t>Is it because Moses </a:t>
                      </a:r>
                    </a:p>
                    <a:p>
                      <a:pPr marL="457200" indent="-457200" algn="l">
                        <a:buFont typeface="Wingdings" pitchFamily="2" charset="2"/>
                        <a:buChar char="q"/>
                      </a:pPr>
                      <a:r>
                        <a:rPr lang="en-US" sz="2800" dirty="0"/>
                        <a:t>is more powerful than God?</a:t>
                      </a:r>
                    </a:p>
                    <a:p>
                      <a:pPr marL="457200" marR="0" lvl="0" indent="-457200" algn="l" defTabSz="914400" rtl="0" eaLnBrk="1" fontAlgn="auto" latinLnBrk="0" hangingPunct="1">
                        <a:lnSpc>
                          <a:spcPct val="100000"/>
                        </a:lnSpc>
                        <a:spcBef>
                          <a:spcPts val="0"/>
                        </a:spcBef>
                        <a:spcAft>
                          <a:spcPts val="0"/>
                        </a:spcAft>
                        <a:buClrTx/>
                        <a:buSzTx/>
                        <a:buFont typeface="Wingdings" pitchFamily="2" charset="2"/>
                        <a:buChar char="q"/>
                        <a:tabLst/>
                        <a:defRPr/>
                      </a:pPr>
                      <a:r>
                        <a:rPr lang="en-US" sz="2800" dirty="0"/>
                        <a:t>has special capability? Such as knowledgeable, well-educated,</a:t>
                      </a:r>
                    </a:p>
                    <a:p>
                      <a:pPr marL="457200" marR="0" lvl="0" indent="-457200" algn="l" defTabSz="914400" rtl="0" eaLnBrk="1" fontAlgn="auto" latinLnBrk="0" hangingPunct="1">
                        <a:lnSpc>
                          <a:spcPct val="100000"/>
                        </a:lnSpc>
                        <a:spcBef>
                          <a:spcPts val="0"/>
                        </a:spcBef>
                        <a:spcAft>
                          <a:spcPts val="0"/>
                        </a:spcAft>
                        <a:buClrTx/>
                        <a:buSzTx/>
                        <a:buFont typeface="Wingdings" pitchFamily="2" charset="2"/>
                        <a:buChar char="q"/>
                        <a:tabLst/>
                        <a:defRPr/>
                      </a:pPr>
                      <a:r>
                        <a:rPr lang="en-US" sz="2800" dirty="0"/>
                        <a:t>has leadership?</a:t>
                      </a:r>
                    </a:p>
                    <a:p>
                      <a:pPr marL="457200" indent="-457200" algn="l">
                        <a:buFont typeface="Wingdings" pitchFamily="2" charset="2"/>
                        <a:buChar char="q"/>
                      </a:pPr>
                      <a:r>
                        <a:rPr lang="en-US" sz="2800" dirty="0"/>
                        <a:t>grew up in a royal family?</a:t>
                      </a:r>
                    </a:p>
                    <a:p>
                      <a:pPr marL="457200" indent="-457200" algn="l">
                        <a:buFont typeface="Wingdings" pitchFamily="2" charset="2"/>
                        <a:buChar char="q"/>
                      </a:pPr>
                      <a:r>
                        <a:rPr lang="en-US" sz="2800" dirty="0"/>
                        <a:t>…</a:t>
                      </a:r>
                    </a:p>
                  </a:txBody>
                  <a:tcPr marL="137160" marR="137160" marT="137160" marB="137160"/>
                </a:tc>
                <a:extLst>
                  <a:ext uri="{0D108BD9-81ED-4DB2-BD59-A6C34878D82A}">
                    <a16:rowId xmlns:a16="http://schemas.microsoft.com/office/drawing/2014/main" val="10001"/>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extLst>
              <p:ext uri="{D42A27DB-BD31-4B8C-83A1-F6EECF244321}">
                <p14:modId xmlns:p14="http://schemas.microsoft.com/office/powerpoint/2010/main" val="1269735585"/>
              </p:ext>
            </p:extLst>
          </p:nvPr>
        </p:nvGraphicFramePr>
        <p:xfrm>
          <a:off x="480695" y="478203"/>
          <a:ext cx="11230610" cy="6400800"/>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554042">
                <a:tc>
                  <a:txBody>
                    <a:bodyPr/>
                    <a:lstStyle/>
                    <a:p>
                      <a:pPr algn="ctr">
                        <a:buNone/>
                      </a:pPr>
                      <a:r>
                        <a:rPr lang="en-US" altLang="zh-CN" sz="3200" dirty="0"/>
                        <a:t>Parenting Question</a:t>
                      </a:r>
                    </a:p>
                  </a:txBody>
                  <a:tcPr/>
                </a:tc>
                <a:extLst>
                  <a:ext uri="{0D108BD9-81ED-4DB2-BD59-A6C34878D82A}">
                    <a16:rowId xmlns:a16="http://schemas.microsoft.com/office/drawing/2014/main" val="10000"/>
                  </a:ext>
                </a:extLst>
              </a:tr>
              <a:tr h="4753093">
                <a:tc>
                  <a:txBody>
                    <a:bodyPr/>
                    <a:lstStyle/>
                    <a:p>
                      <a:pPr algn="l">
                        <a:buNone/>
                      </a:pPr>
                      <a:r>
                        <a:rPr lang="en-US" sz="2800" dirty="0"/>
                        <a:t>What implications does Exodus 3:1-11 have for parenting?</a:t>
                      </a:r>
                      <a:r>
                        <a:rPr lang="ja-JP" altLang="en-US" sz="2800"/>
                        <a:t> 出埃及记 </a:t>
                      </a:r>
                      <a:r>
                        <a:rPr lang="en-US" altLang="ja-JP" sz="2800" dirty="0"/>
                        <a:t>3:1-11 </a:t>
                      </a:r>
                      <a:r>
                        <a:rPr lang="ja-JP" altLang="en-US" sz="2800"/>
                        <a:t>对养育子女有什么启示？</a:t>
                      </a:r>
                      <a:endParaRPr lang="en-US" sz="2800" dirty="0"/>
                    </a:p>
                    <a:p>
                      <a:pPr algn="l">
                        <a:buNone/>
                      </a:pPr>
                      <a:endParaRPr lang="en-US" sz="2800" dirty="0"/>
                    </a:p>
                    <a:p>
                      <a:pPr algn="l">
                        <a:buNone/>
                      </a:pPr>
                      <a:r>
                        <a:rPr lang="en-US" altLang="zh-CN" sz="2800" dirty="0">
                          <a:sym typeface="+mn-ea"/>
                        </a:rPr>
                        <a:t>How is the </a:t>
                      </a:r>
                      <a:r>
                        <a:rPr lang="en-US" altLang="zh-CN" sz="2800" b="1" i="1" dirty="0">
                          <a:sym typeface="+mn-ea"/>
                        </a:rPr>
                        <a:t>God-Moses-Israelites</a:t>
                      </a:r>
                      <a:r>
                        <a:rPr lang="en-US" altLang="zh-CN" sz="2800" i="1" dirty="0">
                          <a:sym typeface="+mn-ea"/>
                        </a:rPr>
                        <a:t> </a:t>
                      </a:r>
                      <a:r>
                        <a:rPr lang="en-US" altLang="zh-CN" sz="2800" i="0" dirty="0">
                          <a:sym typeface="+mn-ea"/>
                        </a:rPr>
                        <a:t>t</a:t>
                      </a:r>
                      <a:r>
                        <a:rPr lang="en-US" altLang="zh-CN" sz="2800" dirty="0">
                          <a:sym typeface="+mn-ea"/>
                        </a:rPr>
                        <a:t>rilateral relationship related to the “</a:t>
                      </a:r>
                      <a:r>
                        <a:rPr lang="en-US" altLang="zh-CN" sz="2800" b="1" i="1" dirty="0">
                          <a:sym typeface="+mn-ea"/>
                        </a:rPr>
                        <a:t>God-Parents-Children”</a:t>
                      </a:r>
                      <a:r>
                        <a:rPr lang="en-US" altLang="zh-CN" sz="2800" dirty="0">
                          <a:sym typeface="+mn-ea"/>
                        </a:rPr>
                        <a:t> and “</a:t>
                      </a:r>
                      <a:r>
                        <a:rPr lang="en-US" altLang="zh-CN" sz="2800" b="1" i="1" dirty="0">
                          <a:sym typeface="+mn-ea"/>
                        </a:rPr>
                        <a:t>God-Husband-Wife”</a:t>
                      </a:r>
                      <a:r>
                        <a:rPr lang="en-US" altLang="zh-CN" sz="2800" dirty="0">
                          <a:sym typeface="+mn-ea"/>
                        </a:rPr>
                        <a:t>  and “</a:t>
                      </a:r>
                      <a:r>
                        <a:rPr lang="en-US" altLang="zh-CN" sz="2800" b="1" i="1" dirty="0">
                          <a:sym typeface="+mn-ea"/>
                        </a:rPr>
                        <a:t>Jesus-Church-Christians”</a:t>
                      </a:r>
                      <a:r>
                        <a:rPr lang="en-US" altLang="zh-CN" sz="2800" dirty="0">
                          <a:sym typeface="+mn-ea"/>
                        </a:rPr>
                        <a:t> trilateral relationship? “</a:t>
                      </a:r>
                      <a:r>
                        <a:rPr lang="ja-JP" altLang="en-US" sz="2800">
                          <a:sym typeface="+mn-ea"/>
                        </a:rPr>
                        <a:t>神</a:t>
                      </a:r>
                      <a:r>
                        <a:rPr lang="en-US" altLang="ja-JP" sz="2800" dirty="0">
                          <a:sym typeface="+mn-ea"/>
                        </a:rPr>
                        <a:t>-</a:t>
                      </a:r>
                      <a:r>
                        <a:rPr lang="ja-JP" altLang="en-US" sz="2800">
                          <a:sym typeface="+mn-ea"/>
                        </a:rPr>
                        <a:t>摩西</a:t>
                      </a:r>
                      <a:r>
                        <a:rPr lang="en-US" altLang="ja-JP" sz="2800" dirty="0">
                          <a:sym typeface="+mn-ea"/>
                        </a:rPr>
                        <a:t>-</a:t>
                      </a:r>
                      <a:r>
                        <a:rPr lang="ja-JP" altLang="en-US" sz="2800">
                          <a:sym typeface="+mn-ea"/>
                        </a:rPr>
                        <a:t>以色列人</a:t>
                      </a:r>
                      <a:r>
                        <a:rPr lang="en-US" altLang="ja-JP" sz="2800" dirty="0">
                          <a:sym typeface="+mn-ea"/>
                        </a:rPr>
                        <a:t>” </a:t>
                      </a:r>
                      <a:r>
                        <a:rPr lang="ja-JP" altLang="en-US" sz="2800">
                          <a:sym typeface="+mn-ea"/>
                        </a:rPr>
                        <a:t>与“神</a:t>
                      </a:r>
                      <a:r>
                        <a:rPr lang="en-US" altLang="ja-JP" sz="2800" dirty="0">
                          <a:sym typeface="+mn-ea"/>
                        </a:rPr>
                        <a:t>-</a:t>
                      </a:r>
                      <a:r>
                        <a:rPr lang="ja-JP" altLang="en-US" sz="2800">
                          <a:sym typeface="+mn-ea"/>
                        </a:rPr>
                        <a:t>父母</a:t>
                      </a:r>
                      <a:r>
                        <a:rPr lang="en-US" altLang="ja-JP" sz="2800" dirty="0">
                          <a:sym typeface="+mn-ea"/>
                        </a:rPr>
                        <a:t>-</a:t>
                      </a:r>
                      <a:r>
                        <a:rPr lang="ja-JP" altLang="en-US" sz="2800">
                          <a:sym typeface="+mn-ea"/>
                        </a:rPr>
                        <a:t>儿女”与“神</a:t>
                      </a:r>
                      <a:r>
                        <a:rPr lang="en-US" altLang="ja-JP" sz="2800" dirty="0">
                          <a:sym typeface="+mn-ea"/>
                        </a:rPr>
                        <a:t>-</a:t>
                      </a:r>
                      <a:r>
                        <a:rPr lang="ja-JP" altLang="en-US" sz="2800">
                          <a:sym typeface="+mn-ea"/>
                        </a:rPr>
                        <a:t>夫</a:t>
                      </a:r>
                      <a:r>
                        <a:rPr lang="en-US" altLang="ja-JP" sz="2800" dirty="0">
                          <a:sym typeface="+mn-ea"/>
                        </a:rPr>
                        <a:t>-</a:t>
                      </a:r>
                      <a:r>
                        <a:rPr lang="ja-JP" altLang="en-US" sz="2800">
                          <a:sym typeface="+mn-ea"/>
                        </a:rPr>
                        <a:t>妻”与</a:t>
                      </a:r>
                      <a:r>
                        <a:rPr lang="en-US" altLang="ja-JP" sz="2800" dirty="0">
                          <a:sym typeface="+mn-ea"/>
                        </a:rPr>
                        <a:t> “</a:t>
                      </a:r>
                      <a:r>
                        <a:rPr lang="ja-JP" altLang="en-US" sz="2800">
                          <a:sym typeface="+mn-ea"/>
                        </a:rPr>
                        <a:t>耶稣</a:t>
                      </a:r>
                      <a:r>
                        <a:rPr lang="en-US" altLang="ja-JP" sz="2800" dirty="0">
                          <a:sym typeface="+mn-ea"/>
                        </a:rPr>
                        <a:t>-</a:t>
                      </a:r>
                      <a:r>
                        <a:rPr lang="ja-JP" altLang="en-US" sz="2800">
                          <a:sym typeface="+mn-ea"/>
                        </a:rPr>
                        <a:t>教会</a:t>
                      </a:r>
                      <a:r>
                        <a:rPr lang="en-US" altLang="ja-JP" sz="2800" dirty="0">
                          <a:sym typeface="+mn-ea"/>
                        </a:rPr>
                        <a:t>-</a:t>
                      </a:r>
                      <a:r>
                        <a:rPr lang="ja-JP" altLang="en-US" sz="2800">
                          <a:sym typeface="+mn-ea"/>
                        </a:rPr>
                        <a:t>基督徒</a:t>
                      </a:r>
                      <a:r>
                        <a:rPr lang="en-US" altLang="ja-JP" sz="2800" dirty="0">
                          <a:sym typeface="+mn-ea"/>
                        </a:rPr>
                        <a:t>“ </a:t>
                      </a:r>
                      <a:r>
                        <a:rPr lang="ja-JP" altLang="en-US" sz="2800">
                          <a:sym typeface="+mn-ea"/>
                        </a:rPr>
                        <a:t>的三边关系有什么关联？</a:t>
                      </a:r>
                      <a:endParaRPr lang="en-US" altLang="zh-CN" sz="2800" dirty="0">
                        <a:sym typeface="+mn-ea"/>
                      </a:endParaRPr>
                    </a:p>
                    <a:p>
                      <a:pPr algn="l">
                        <a:buNone/>
                      </a:pPr>
                      <a:endParaRPr lang="en-US" sz="2800" dirty="0">
                        <a:sym typeface="+mn-ea"/>
                      </a:endParaRPr>
                    </a:p>
                    <a:p>
                      <a:pPr algn="l">
                        <a:buNone/>
                      </a:pPr>
                      <a:r>
                        <a:rPr lang="en-US" sz="2800" dirty="0">
                          <a:sym typeface="+mn-ea"/>
                        </a:rPr>
                        <a:t>As the parents, did you hear the calling from God? Do you have a struggle? What are your concerns? What is your expectation of your children? </a:t>
                      </a:r>
                      <a:r>
                        <a:rPr lang="ja-JP" altLang="en-US" sz="2800">
                          <a:sym typeface="+mn-ea"/>
                        </a:rPr>
                        <a:t>作为父母，你听到上帝的呼召了吗？你遇到过挣扎吗？你的担忧是什么？你对孩子的期望是什么？</a:t>
                      </a:r>
                      <a:endParaRPr lang="en-US" sz="2800" dirty="0"/>
                    </a:p>
                  </a:txBody>
                  <a:tcPr marL="137160" marR="137160" marT="137160" marB="13716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63116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1081385" cy="686435"/>
          </a:xfrm>
        </p:spPr>
        <p:txBody>
          <a:bodyPr/>
          <a:lstStyle/>
          <a:p>
            <a:pPr algn="ctr"/>
            <a:r>
              <a:rPr lang="zh-CN" altLang="en-US" b="1" dirty="0">
                <a:solidFill>
                  <a:srgbClr val="00B050"/>
                </a:solidFill>
                <a:latin typeface="DFKai-SB" panose="03000509000000000000" pitchFamily="65" charset="-120"/>
                <a:ea typeface="DFKai-SB" panose="03000509000000000000" pitchFamily="65" charset="-120"/>
                <a:sym typeface="+mn-ea"/>
              </a:rPr>
              <a:t>個人反思</a:t>
            </a:r>
            <a:r>
              <a:rPr lang="en-US" altLang="zh-CN" b="1" dirty="0">
                <a:solidFill>
                  <a:srgbClr val="00B050"/>
                </a:solidFill>
                <a:latin typeface="DFKai-SB" panose="03000509000000000000" pitchFamily="65" charset="-120"/>
                <a:ea typeface="DFKai-SB" panose="03000509000000000000" pitchFamily="65" charset="-120"/>
                <a:sym typeface="+mn-ea"/>
              </a:rPr>
              <a:t> </a:t>
            </a:r>
            <a:r>
              <a:rPr lang="en-US" altLang="zh-CN" b="1" dirty="0">
                <a:solidFill>
                  <a:srgbClr val="FF0000"/>
                </a:solidFill>
                <a:latin typeface="DFKai-SB" panose="03000509000000000000" pitchFamily="65" charset="-120"/>
                <a:ea typeface="DFKai-SB" panose="03000509000000000000" pitchFamily="65" charset="-120"/>
                <a:sym typeface="+mn-ea"/>
              </a:rPr>
              <a:t>&amp; </a:t>
            </a:r>
            <a:r>
              <a:rPr lang="zh-CN" altLang="en-US" b="1" dirty="0">
                <a:solidFill>
                  <a:srgbClr val="7030A0"/>
                </a:solidFill>
                <a:latin typeface="DFKai-SB" panose="03000509000000000000" pitchFamily="65" charset="-120"/>
                <a:ea typeface="DFKai-SB" panose="03000509000000000000" pitchFamily="65" charset="-120"/>
              </a:rPr>
              <a:t>教養智慧</a:t>
            </a:r>
            <a:r>
              <a:rPr lang="en-US" altLang="zh-CN" b="1" dirty="0">
                <a:solidFill>
                  <a:srgbClr val="7030A0"/>
                </a:solidFill>
                <a:latin typeface="DFKai-SB" panose="03000509000000000000" pitchFamily="65" charset="-120"/>
                <a:ea typeface="DFKai-SB" panose="03000509000000000000" pitchFamily="65" charset="-120"/>
              </a:rPr>
              <a:t> </a:t>
            </a:r>
            <a:endParaRPr lang="zh-CN" altLang="en-US" sz="2400" b="1" dirty="0">
              <a:solidFill>
                <a:schemeClr val="tx1"/>
              </a:solidFill>
              <a:highlight>
                <a:srgbClr val="FFFF00"/>
              </a:highlight>
              <a:latin typeface="DFKai-SB" panose="03000509000000000000" pitchFamily="65" charset="-120"/>
              <a:ea typeface="DFKai-SB" panose="03000509000000000000" pitchFamily="65" charset="-120"/>
            </a:endParaRPr>
          </a:p>
        </p:txBody>
      </p:sp>
      <p:sp>
        <p:nvSpPr>
          <p:cNvPr id="3" name="Content Placeholder 2"/>
          <p:cNvSpPr>
            <a:spLocks noGrp="1"/>
          </p:cNvSpPr>
          <p:nvPr>
            <p:ph idx="1"/>
            <p:custDataLst>
              <p:tags r:id="rId1"/>
            </p:custDataLst>
          </p:nvPr>
        </p:nvSpPr>
        <p:spPr>
          <a:xfrm>
            <a:off x="609600" y="686435"/>
            <a:ext cx="10972800" cy="5800090"/>
          </a:xfrm>
        </p:spPr>
        <p:txBody>
          <a:bodyPr/>
          <a:lstStyle/>
          <a:p>
            <a:pPr algn="l">
              <a:buNone/>
            </a:pPr>
            <a:r>
              <a:rPr lang="en-US" altLang="zh-CN" sz="2600" dirty="0">
                <a:sym typeface="+mn-ea"/>
              </a:rPr>
              <a:t> </a:t>
            </a:r>
            <a:r>
              <a:rPr lang="zh-CN" altLang="en-US" b="1" dirty="0">
                <a:solidFill>
                  <a:srgbClr val="00B050"/>
                </a:solidFill>
                <a:highlight>
                  <a:srgbClr val="FFFF00"/>
                </a:highlight>
                <a:latin typeface="DFKai-SB" panose="03000509000000000000" pitchFamily="65" charset="-120"/>
                <a:ea typeface="DFKai-SB" panose="03000509000000000000" pitchFamily="65" charset="-120"/>
              </a:rPr>
              <a:t>個人反思</a:t>
            </a:r>
            <a:r>
              <a:rPr lang="zh-CN" altLang="en-US" sz="2800" b="1" dirty="0">
                <a:solidFill>
                  <a:srgbClr val="00B050"/>
                </a:solidFill>
                <a:latin typeface="DFKai-SB" panose="03000509000000000000" pitchFamily="65" charset="-120"/>
                <a:ea typeface="DFKai-SB" panose="03000509000000000000" pitchFamily="65" charset="-120"/>
              </a:rPr>
              <a:t>：</a:t>
            </a:r>
            <a:endParaRPr lang="zh-CN" altLang="en-US" sz="2800" dirty="0">
              <a:sym typeface="+mn-ea"/>
            </a:endParaRPr>
          </a:p>
          <a:p>
            <a:pPr marL="357505" indent="-357505" algn="l">
              <a:buNone/>
            </a:pPr>
            <a:r>
              <a:rPr lang="en-US" altLang="zh-CN" sz="2800" dirty="0">
                <a:sym typeface="+mn-ea"/>
              </a:rPr>
              <a:t>“</a:t>
            </a:r>
            <a:r>
              <a:rPr lang="zh-CN" altLang="en-US" sz="2800" dirty="0">
                <a:sym typeface="+mn-ea"/>
              </a:rPr>
              <a:t>我愿意献身给神，但我不愿意让孩子献身给神。我献身给神是为孩子</a:t>
            </a:r>
            <a:r>
              <a:rPr lang="en-US" altLang="zh-CN" sz="2800" dirty="0">
                <a:sym typeface="+mn-ea"/>
              </a:rPr>
              <a:t>” </a:t>
            </a:r>
            <a:r>
              <a:rPr lang="ja-JP" altLang="en-US" sz="2800">
                <a:sym typeface="+mn-ea"/>
              </a:rPr>
              <a:t>对吗</a:t>
            </a:r>
            <a:r>
              <a:rPr lang="en-US" altLang="ja-JP" sz="2800" dirty="0">
                <a:sym typeface="+mn-ea"/>
              </a:rPr>
              <a:t>? </a:t>
            </a:r>
          </a:p>
          <a:p>
            <a:pPr marL="357505" indent="-357505" algn="l">
              <a:buNone/>
            </a:pPr>
            <a:r>
              <a:rPr lang="en-US" altLang="zh-CN" sz="2800" dirty="0">
                <a:sym typeface="+mn-ea"/>
              </a:rPr>
              <a:t>“I am willing to dedicate myself to God, but I am unwilling to let my children dedicate themselves to God. I dedicate myself to God for my children.” Is that right?</a:t>
            </a:r>
          </a:p>
          <a:p>
            <a:pPr marL="357505" indent="-357505" algn="l">
              <a:buNone/>
            </a:pPr>
            <a:endParaRPr lang="en-US" altLang="zh-CN" sz="2800" b="1" dirty="0">
              <a:solidFill>
                <a:srgbClr val="7030A0"/>
              </a:solidFill>
              <a:highlight>
                <a:srgbClr val="FFFF00"/>
              </a:highlight>
              <a:latin typeface="DFKai-SB" panose="03000509000000000000" pitchFamily="65" charset="-120"/>
              <a:ea typeface="DFKai-SB" panose="03000509000000000000" pitchFamily="65" charset="-120"/>
              <a:sym typeface="+mn-ea"/>
            </a:endParaRPr>
          </a:p>
          <a:p>
            <a:pPr marL="357505" indent="-357505">
              <a:buNone/>
            </a:pPr>
            <a:r>
              <a:rPr lang="zh-CN" altLang="en-US" b="1" dirty="0">
                <a:solidFill>
                  <a:srgbClr val="7030A0"/>
                </a:solidFill>
                <a:highlight>
                  <a:srgbClr val="FFFF00"/>
                </a:highlight>
                <a:latin typeface="DFKai-SB" panose="03000509000000000000" pitchFamily="65" charset="-120"/>
                <a:ea typeface="DFKai-SB" panose="03000509000000000000" pitchFamily="65" charset="-120"/>
              </a:rPr>
              <a:t>教養智慧</a:t>
            </a:r>
            <a:r>
              <a:rPr lang="zh-CN" altLang="en-US" sz="2800" b="1" dirty="0">
                <a:solidFill>
                  <a:srgbClr val="00B0F0"/>
                </a:solidFill>
                <a:latin typeface="DFKai-SB" panose="03000509000000000000" pitchFamily="65" charset="-120"/>
                <a:ea typeface="DFKai-SB" panose="03000509000000000000" pitchFamily="65" charset="-120"/>
              </a:rPr>
              <a:t>：</a:t>
            </a:r>
            <a:endParaRPr lang="en-US" altLang="zh-CN" sz="2800" b="1" dirty="0">
              <a:solidFill>
                <a:srgbClr val="00B0F0"/>
              </a:solidFill>
              <a:latin typeface="DFKai-SB" panose="03000509000000000000" pitchFamily="65" charset="-120"/>
              <a:ea typeface="DFKai-SB" panose="03000509000000000000" pitchFamily="65" charset="-120"/>
            </a:endParaRPr>
          </a:p>
          <a:p>
            <a:pPr marL="357505" indent="-357505">
              <a:buNone/>
            </a:pPr>
            <a:r>
              <a:rPr lang="en-US" altLang="ja-JP" sz="2800" b="1" dirty="0">
                <a:solidFill>
                  <a:srgbClr val="00B0F0"/>
                </a:solidFill>
                <a:latin typeface="DFKai-SB" panose="03000509000000000000" pitchFamily="65" charset="-120"/>
                <a:ea typeface="DFKai-SB" panose="03000509000000000000" pitchFamily="65" charset="-120"/>
              </a:rPr>
              <a:t>"</a:t>
            </a:r>
            <a:r>
              <a:rPr lang="ja-JP" altLang="en-US" sz="2800">
                <a:solidFill>
                  <a:srgbClr val="00B0F0"/>
                </a:solidFill>
                <a:latin typeface="DFKai-SB" panose="03000509000000000000" pitchFamily="65" charset="-120"/>
                <a:ea typeface="DFKai-SB" panose="03000509000000000000" pitchFamily="65" charset="-120"/>
              </a:rPr>
              <a:t>教养孩童、使他走当行的道、就是到老他也不偏离。</a:t>
            </a:r>
            <a:r>
              <a:rPr lang="en-US" altLang="ja-JP" sz="2800" b="1" dirty="0">
                <a:solidFill>
                  <a:srgbClr val="00B0F0"/>
                </a:solidFill>
                <a:latin typeface="DFKai-SB" panose="03000509000000000000" pitchFamily="65" charset="-120"/>
                <a:ea typeface="DFKai-SB" panose="03000509000000000000" pitchFamily="65" charset="-120"/>
              </a:rPr>
              <a:t>" </a:t>
            </a:r>
            <a:r>
              <a:rPr lang="en-US" altLang="ja-JP" sz="1800" dirty="0">
                <a:solidFill>
                  <a:srgbClr val="00B0F0"/>
                </a:solidFill>
                <a:latin typeface="DFKai-SB" panose="03000509000000000000" pitchFamily="65" charset="-120"/>
                <a:ea typeface="DFKai-SB" panose="03000509000000000000" pitchFamily="65" charset="-120"/>
              </a:rPr>
              <a:t>(Pro22:6 CUV)</a:t>
            </a:r>
          </a:p>
          <a:p>
            <a:pPr marL="357505" indent="-357505">
              <a:buNone/>
            </a:pPr>
            <a:r>
              <a:rPr lang="en-US" altLang="zh-CN" sz="2800" b="1" dirty="0">
                <a:latin typeface="DFKai-SB" panose="03000509000000000000" pitchFamily="65" charset="-120"/>
                <a:ea typeface="DFKai-SB" panose="03000509000000000000" pitchFamily="65" charset="-120"/>
              </a:rPr>
              <a:t>"</a:t>
            </a:r>
            <a:r>
              <a:rPr lang="en-US" altLang="zh-CN" sz="2800" dirty="0">
                <a:latin typeface="DFKai-SB" panose="03000509000000000000" pitchFamily="65" charset="-120"/>
                <a:ea typeface="DFKai-SB" panose="03000509000000000000" pitchFamily="65" charset="-120"/>
              </a:rPr>
              <a:t>Train a child in the way he should go, and when he is old he will not turn from it." (Pro22:6 NIV)</a:t>
            </a:r>
            <a:endParaRPr lang="zh-CN" altLang="en-US" sz="2800" dirty="0">
              <a:latin typeface="DFKai-SB" panose="03000509000000000000" pitchFamily="65" charset="-120"/>
              <a:ea typeface="DFKai-SB" panose="03000509000000000000" pitchFamily="65" charset="-12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custDataLst>
              <p:tags r:id="rId1"/>
            </p:custDataLst>
            <p:extLst>
              <p:ext uri="{D42A27DB-BD31-4B8C-83A1-F6EECF244321}">
                <p14:modId xmlns:p14="http://schemas.microsoft.com/office/powerpoint/2010/main" val="898254461"/>
              </p:ext>
            </p:extLst>
          </p:nvPr>
        </p:nvGraphicFramePr>
        <p:xfrm>
          <a:off x="480695" y="478203"/>
          <a:ext cx="11230610" cy="6045689"/>
        </p:xfrm>
        <a:graphic>
          <a:graphicData uri="http://schemas.openxmlformats.org/drawingml/2006/table">
            <a:tbl>
              <a:tblPr firstRow="1" bandRow="1">
                <a:tableStyleId>{5C22544A-7EE6-4342-B048-85BDC9FD1C3A}</a:tableStyleId>
              </a:tblPr>
              <a:tblGrid>
                <a:gridCol w="11230610">
                  <a:extLst>
                    <a:ext uri="{9D8B030D-6E8A-4147-A177-3AD203B41FA5}">
                      <a16:colId xmlns:a16="http://schemas.microsoft.com/office/drawing/2014/main" val="20000"/>
                    </a:ext>
                  </a:extLst>
                </a:gridCol>
              </a:tblGrid>
              <a:tr h="656609">
                <a:tc>
                  <a:txBody>
                    <a:bodyPr/>
                    <a:lstStyle/>
                    <a:p>
                      <a:pPr algn="ctr">
                        <a:buNone/>
                      </a:pPr>
                      <a:r>
                        <a:rPr lang="en-US" altLang="zh-CN" sz="3200" dirty="0"/>
                        <a:t>Closing Prayer</a:t>
                      </a:r>
                    </a:p>
                  </a:txBody>
                  <a:tcPr/>
                </a:tc>
                <a:extLst>
                  <a:ext uri="{0D108BD9-81ED-4DB2-BD59-A6C34878D82A}">
                    <a16:rowId xmlns:a16="http://schemas.microsoft.com/office/drawing/2014/main" val="10000"/>
                  </a:ext>
                </a:extLst>
              </a:tr>
              <a:tr h="5389080">
                <a:tc>
                  <a:txBody>
                    <a:bodyPr/>
                    <a:lstStyle/>
                    <a:p>
                      <a:pPr algn="l">
                        <a:buNone/>
                      </a:pPr>
                      <a:r>
                        <a:rPr lang="en-US" sz="2800" i="1" dirty="0"/>
                        <a:t>Dear Heavenly Father, </a:t>
                      </a:r>
                      <a:r>
                        <a:rPr lang="en-US" sz="2800" dirty="0"/>
                        <a:t>the Glorious Lord, the Creator, and Sovereign of all things. Thank you for your mercy and grace. Thank you for calling us, the parents. Thank you for giving us, the parents, the educational authority. Our </a:t>
                      </a:r>
                      <a:r>
                        <a:rPr lang="en-US" sz="2800" dirty="0">
                          <a:solidFill>
                            <a:schemeClr val="dk1"/>
                          </a:solidFill>
                        </a:rPr>
                        <a:t>children</a:t>
                      </a:r>
                      <a:r>
                        <a:rPr lang="en-US" sz="2800" dirty="0"/>
                        <a:t> are your heritage. We are the sinners; we do not deserve it. May Your Holy Spirit call us, guide us. Bless our children and young generation to be able to know you, follow you to be the devotional generation. May your name be glorified, generation by generation, and forever. I pray in the name of Jesus. Amen.  </a:t>
                      </a:r>
                      <a:endParaRPr lang="en-US" sz="2800" i="1" dirty="0"/>
                    </a:p>
                  </a:txBody>
                  <a:tcPr marL="137160" marR="137160" marT="137160" marB="137160"/>
                </a:tc>
                <a:extLst>
                  <a:ext uri="{0D108BD9-81ED-4DB2-BD59-A6C34878D82A}">
                    <a16:rowId xmlns:a16="http://schemas.microsoft.com/office/drawing/2014/main" val="10001"/>
                  </a:ext>
                </a:extLst>
              </a:tr>
            </a:tbl>
          </a:graphicData>
        </a:graphic>
      </p:graphicFrame>
      <p:pic>
        <p:nvPicPr>
          <p:cNvPr id="3" name="Picture 2">
            <a:hlinkClick r:id="rId3"/>
            <a:extLst>
              <a:ext uri="{FF2B5EF4-FFF2-40B4-BE49-F238E27FC236}">
                <a16:creationId xmlns:a16="http://schemas.microsoft.com/office/drawing/2014/main" id="{B817F010-9E85-6FEA-2554-BB7CCB7ECF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58902" y="4901185"/>
            <a:ext cx="1695076" cy="1956815"/>
          </a:xfrm>
          <a:prstGeom prst="rect">
            <a:avLst/>
          </a:prstGeom>
        </p:spPr>
      </p:pic>
    </p:spTree>
    <p:extLst>
      <p:ext uri="{BB962C8B-B14F-4D97-AF65-F5344CB8AC3E}">
        <p14:creationId xmlns:p14="http://schemas.microsoft.com/office/powerpoint/2010/main" val="376110961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TABLE_ENDDRAG_ORIGIN_RECT" val="895*450"/>
  <p:tag name="TABLE_ENDDRAG_RECT" val="37*91*895*450"/>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ags/tag7.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ags/tag8.xml><?xml version="1.0" encoding="utf-8"?>
<p:tagLst xmlns:a="http://schemas.openxmlformats.org/drawingml/2006/main" xmlns:r="http://schemas.openxmlformats.org/officeDocument/2006/relationships" xmlns:p="http://schemas.openxmlformats.org/presentationml/2006/main">
  <p:tag name="TABLE_ENDDRAG_ORIGIN_RECT" val="884*430"/>
  <p:tag name="TABLE_ENDDRAG_RECT" val="39*87*884*430"/>
</p:tagLst>
</file>

<file path=ppt/tags/tag9.xml><?xml version="1.0" encoding="utf-8"?>
<p:tagLst xmlns:a="http://schemas.openxmlformats.org/drawingml/2006/main" xmlns:r="http://schemas.openxmlformats.org/officeDocument/2006/relationships" xmlns:p="http://schemas.openxmlformats.org/presentationml/2006/main">
  <p:tag name="WPP_GENERATETEXT" val="1"/>
</p:tagLst>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1175</TotalTime>
  <Words>1314</Words>
  <Application>Microsoft Macintosh PowerPoint</Application>
  <PresentationFormat>Widescreen</PresentationFormat>
  <Paragraphs>91</Paragraphs>
  <Slides>10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PMingLiU</vt:lpstr>
      <vt:lpstr>Arial</vt:lpstr>
      <vt:lpstr>Calibri</vt:lpstr>
      <vt:lpstr>DFKai-SB</vt:lpstr>
      <vt:lpstr>Times New Roman</vt:lpstr>
      <vt:lpstr>Wingdings</vt:lpstr>
      <vt:lpstr>Orange Waves</vt:lpstr>
      <vt:lpstr>Exodus 出埃及記 3:1-11  Moses and Parenting  </vt:lpstr>
      <vt:lpstr>PowerPoint Presentation</vt:lpstr>
      <vt:lpstr>出埃及記(Exodus) 3:1-11 簡介</vt:lpstr>
      <vt:lpstr>PowerPoint Presentation</vt:lpstr>
      <vt:lpstr>PowerPoint Presentation</vt:lpstr>
      <vt:lpstr>PowerPoint Presentation</vt:lpstr>
      <vt:lpstr>PowerPoint Presentation</vt:lpstr>
      <vt:lpstr>個人反思 &amp; 教養智慧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約書亞記四章19-24節</dc:title>
  <dc:creator>STEVE LIN</dc:creator>
  <cp:lastModifiedBy>Charles D</cp:lastModifiedBy>
  <cp:revision>227</cp:revision>
  <dcterms:created xsi:type="dcterms:W3CDTF">2024-01-10T14:09:00Z</dcterms:created>
  <dcterms:modified xsi:type="dcterms:W3CDTF">2025-08-20T00:32:39Z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E2CDD37EF5E445F8B804523E65AA62AC_13</vt:lpwstr>
  </property>
  <property fmtid="{D5CDD505-2E9C-101B-9397-08002B2CF9AE}" pid="3" name="KSOProductBuildVer">
    <vt:lpwstr>1033-12.2.0.21931</vt:lpwstr>
  </property>
</Properties>
</file>

<file path=docProps/thumbnail.jpeg>
</file>